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64" autoAdjust="0"/>
  </p:normalViewPr>
  <p:slideViewPr>
    <p:cSldViewPr snapToGrid="0">
      <p:cViewPr>
        <p:scale>
          <a:sx n="59" d="100"/>
          <a:sy n="59" d="100"/>
        </p:scale>
        <p:origin x="1098" y="31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ssssssssssssss</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8F4E32F-CBC7-4449-98CB-B56B7441F911}" type="datetimeFigureOut">
              <a:rPr lang="en-US" smtClean="0"/>
              <a:t>10/29/2023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A56960-A59A-44D1-94BD-9D7B2815F65F}" type="slidenum">
              <a:rPr lang="en-US" smtClean="0"/>
              <a:t>‹#›</a:t>
            </a:fld>
            <a:endParaRPr lang="en-US"/>
          </a:p>
        </p:txBody>
      </p:sp>
    </p:spTree>
    <p:extLst>
      <p:ext uri="{BB962C8B-B14F-4D97-AF65-F5344CB8AC3E}">
        <p14:creationId xmlns:p14="http://schemas.microsoft.com/office/powerpoint/2010/main" val="20482337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ssssssssssssss</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60B206-6E52-4A05-AD16-E2DD43344E69}" type="datetimeFigureOut">
              <a:rPr lang="en-US" smtClean="0"/>
              <a:t>10/29/2023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C10EA8-7C27-4D1F-9C8D-D7C6622CB6D2}" type="slidenum">
              <a:rPr lang="en-US" smtClean="0"/>
              <a:t>‹#›</a:t>
            </a:fld>
            <a:endParaRPr lang="en-US"/>
          </a:p>
        </p:txBody>
      </p:sp>
    </p:spTree>
    <p:extLst>
      <p:ext uri="{BB962C8B-B14F-4D97-AF65-F5344CB8AC3E}">
        <p14:creationId xmlns:p14="http://schemas.microsoft.com/office/powerpoint/2010/main" val="317424029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 name="Slide Number Placeholder 4"/>
          <p:cNvSpPr>
            <a:spLocks noGrp="1"/>
          </p:cNvSpPr>
          <p:nvPr>
            <p:ph type="sldNum" sz="quarter" idx="11"/>
          </p:nvPr>
        </p:nvSpPr>
        <p:spPr/>
        <p:txBody>
          <a:bodyPr/>
          <a:lstStyle/>
          <a:p>
            <a:fld id="{07C10EA8-7C27-4D1F-9C8D-D7C6622CB6D2}" type="slidenum">
              <a:rPr lang="en-US" smtClean="0"/>
              <a:t>1</a:t>
            </a:fld>
            <a:endParaRPr lang="en-US"/>
          </a:p>
        </p:txBody>
      </p:sp>
    </p:spTree>
    <p:extLst>
      <p:ext uri="{BB962C8B-B14F-4D97-AF65-F5344CB8AC3E}">
        <p14:creationId xmlns:p14="http://schemas.microsoft.com/office/powerpoint/2010/main" val="59171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Folk music traditions are appreciated across the world for their capacity to maintain and convey cultural identities while exhibiting the different manifestations of communities. </a:t>
            </a:r>
          </a:p>
          <a:p>
            <a:r>
              <a:rPr lang="en-US" sz="1200" kern="1200" dirty="0" smtClean="0">
                <a:solidFill>
                  <a:schemeClr val="tx1"/>
                </a:solidFill>
                <a:effectLst/>
                <a:latin typeface="+mn-lt"/>
                <a:ea typeface="+mn-ea"/>
                <a:cs typeface="+mn-cs"/>
              </a:rPr>
              <a:t>According to </a:t>
            </a:r>
            <a:r>
              <a:rPr lang="en-US" sz="1200" kern="1200" dirty="0" err="1" smtClean="0">
                <a:solidFill>
                  <a:schemeClr val="tx1"/>
                </a:solidFill>
                <a:effectLst/>
                <a:latin typeface="+mn-lt"/>
                <a:ea typeface="+mn-ea"/>
                <a:cs typeface="+mn-cs"/>
              </a:rPr>
              <a:t>Karpeles</a:t>
            </a:r>
            <a:r>
              <a:rPr lang="en-US" sz="1200" kern="1200" dirty="0" smtClean="0">
                <a:solidFill>
                  <a:schemeClr val="tx1"/>
                </a:solidFill>
                <a:effectLst/>
                <a:latin typeface="+mn-lt"/>
                <a:ea typeface="+mn-ea"/>
                <a:cs typeface="+mn-cs"/>
              </a:rPr>
              <a:t> (1955, p. 6), the preliminary definition of folk music established by the International Folk Music Council is "Folk Music is Music that has been submitted through the process of oral transmission." </a:t>
            </a:r>
          </a:p>
          <a:p>
            <a:r>
              <a:rPr lang="en-US" sz="1200" kern="1200" dirty="0" smtClean="0">
                <a:solidFill>
                  <a:schemeClr val="tx1"/>
                </a:solidFill>
                <a:effectLst/>
                <a:latin typeface="+mn-lt"/>
                <a:ea typeface="+mn-ea"/>
                <a:cs typeface="+mn-cs"/>
              </a:rPr>
              <a:t>Folk music, according to Karim (2020), is an essential aspect of art and culture. </a:t>
            </a:r>
            <a:r>
              <a:rPr lang="en-US" sz="1200" kern="1200" dirty="0" err="1" smtClean="0">
                <a:solidFill>
                  <a:schemeClr val="tx1"/>
                </a:solidFill>
                <a:effectLst/>
                <a:latin typeface="+mn-lt"/>
                <a:ea typeface="+mn-ea"/>
                <a:cs typeface="+mn-cs"/>
              </a:rPr>
              <a:t>Acoording</a:t>
            </a:r>
            <a:r>
              <a:rPr lang="en-US" sz="1200" kern="1200" dirty="0" smtClean="0">
                <a:solidFill>
                  <a:schemeClr val="tx1"/>
                </a:solidFill>
                <a:effectLst/>
                <a:latin typeface="+mn-lt"/>
                <a:ea typeface="+mn-ea"/>
                <a:cs typeface="+mn-cs"/>
              </a:rPr>
              <a:t> to the </a:t>
            </a:r>
            <a:r>
              <a:rPr lang="en-US" sz="1200" kern="1200" dirty="0" err="1" smtClean="0">
                <a:solidFill>
                  <a:schemeClr val="tx1"/>
                </a:solidFill>
                <a:effectLst/>
                <a:latin typeface="+mn-lt"/>
                <a:ea typeface="+mn-ea"/>
                <a:cs typeface="+mn-cs"/>
              </a:rPr>
              <a:t>Kaztuganova</a:t>
            </a:r>
            <a:r>
              <a:rPr lang="en-US" sz="1200" kern="1200" dirty="0" smtClean="0">
                <a:solidFill>
                  <a:schemeClr val="tx1"/>
                </a:solidFill>
                <a:effectLst/>
                <a:latin typeface="+mn-lt"/>
                <a:ea typeface="+mn-ea"/>
                <a:cs typeface="+mn-cs"/>
              </a:rPr>
              <a:t> Folk music reflects "national ideology", "national language", "national mentality" and "national code" in the era of globalization.</a:t>
            </a:r>
          </a:p>
          <a:p>
            <a:r>
              <a:rPr lang="en-US" sz="1200" kern="1200" dirty="0" smtClean="0">
                <a:solidFill>
                  <a:schemeClr val="tx1"/>
                </a:solidFill>
                <a:effectLst/>
                <a:latin typeface="+mn-lt"/>
                <a:ea typeface="+mn-ea"/>
                <a:cs typeface="+mn-cs"/>
              </a:rPr>
              <a:t>The continuation of a living musical tradition that draws on material from its past and employs the resources and experiences of the past in present musical performances is what the conservation of a musical tradition entails </a:t>
            </a:r>
          </a:p>
          <a:p>
            <a:r>
              <a:rPr lang="en-US" sz="1200" kern="1200" dirty="0" smtClean="0">
                <a:solidFill>
                  <a:schemeClr val="tx1"/>
                </a:solidFill>
                <a:effectLst/>
                <a:latin typeface="+mn-lt"/>
                <a:ea typeface="+mn-ea"/>
                <a:cs typeface="+mn-cs"/>
              </a:rPr>
              <a:t>In the current era of widespread globalization, traditional music may be in danger of being neglected or even forgotten, along with local identities and cultures in general, making the preservation of these traditional music elements one of the most important goals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Folk music is an important part of Sri Lanka's cultural heritage, acting as a rich tapestry that represents the country's customs, beliefs, and varied ethnic populations and it serves as an association between the past, the present, and the future. However, the preservation and conservation of these valuable musical traditions face various challenges in the modern era. </a:t>
            </a:r>
            <a:endParaRPr lang="en-US" dirty="0"/>
          </a:p>
        </p:txBody>
      </p:sp>
      <p:sp>
        <p:nvSpPr>
          <p:cNvPr id="5" name="Slide Number Placeholder 4"/>
          <p:cNvSpPr>
            <a:spLocks noGrp="1"/>
          </p:cNvSpPr>
          <p:nvPr>
            <p:ph type="sldNum" sz="quarter" idx="11"/>
          </p:nvPr>
        </p:nvSpPr>
        <p:spPr/>
        <p:txBody>
          <a:bodyPr/>
          <a:lstStyle/>
          <a:p>
            <a:fld id="{07C10EA8-7C27-4D1F-9C8D-D7C6622CB6D2}" type="slidenum">
              <a:rPr lang="en-US" smtClean="0"/>
              <a:t>3</a:t>
            </a:fld>
            <a:endParaRPr lang="en-US"/>
          </a:p>
        </p:txBody>
      </p:sp>
    </p:spTree>
    <p:extLst>
      <p:ext uri="{BB962C8B-B14F-4D97-AF65-F5344CB8AC3E}">
        <p14:creationId xmlns:p14="http://schemas.microsoft.com/office/powerpoint/2010/main" val="3673742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purpose of this research paper is to investigate and analyze the practices and challenges of folk music conservation in SL. The primary objective is to understand the historical background, current practices, challenges, and potential solutions related to the preservation and promotion of folk music in SL. The specific goals of this research paper include examining the historical origins of folk music in Sri Lanka, analyzing the current conservation practices employed by organizations and individuals, identifying the challenges faced in preserving folk music traditions and exploring potential solutions to ensure the long-term sustainability of these traditions. </a:t>
            </a:r>
            <a:endParaRPr lang="en-US" dirty="0"/>
          </a:p>
        </p:txBody>
      </p:sp>
      <p:sp>
        <p:nvSpPr>
          <p:cNvPr id="5" name="Slide Number Placeholder 4"/>
          <p:cNvSpPr>
            <a:spLocks noGrp="1"/>
          </p:cNvSpPr>
          <p:nvPr>
            <p:ph type="sldNum" sz="quarter" idx="11"/>
          </p:nvPr>
        </p:nvSpPr>
        <p:spPr/>
        <p:txBody>
          <a:bodyPr/>
          <a:lstStyle/>
          <a:p>
            <a:fld id="{07C10EA8-7C27-4D1F-9C8D-D7C6622CB6D2}" type="slidenum">
              <a:rPr lang="en-US" smtClean="0"/>
              <a:t>4</a:t>
            </a:fld>
            <a:endParaRPr lang="en-US"/>
          </a:p>
        </p:txBody>
      </p:sp>
    </p:spTree>
    <p:extLst>
      <p:ext uri="{BB962C8B-B14F-4D97-AF65-F5344CB8AC3E}">
        <p14:creationId xmlns:p14="http://schemas.microsoft.com/office/powerpoint/2010/main" val="2015973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research paper employs a qualitative case study approach to investigate the practices and challenges of folk music conservation in Sri Lanka. Data were gathered using a literature review, semi-structured interviews, and observations. Purposive sampling was used as the sampling method of this study. The collected data were analyzed using content analysis. </a:t>
            </a:r>
          </a:p>
          <a:p>
            <a:endParaRPr lang="en-US" dirty="0"/>
          </a:p>
        </p:txBody>
      </p:sp>
      <p:sp>
        <p:nvSpPr>
          <p:cNvPr id="5" name="Slide Number Placeholder 4"/>
          <p:cNvSpPr>
            <a:spLocks noGrp="1"/>
          </p:cNvSpPr>
          <p:nvPr>
            <p:ph type="sldNum" sz="quarter" idx="11"/>
          </p:nvPr>
        </p:nvSpPr>
        <p:spPr/>
        <p:txBody>
          <a:bodyPr/>
          <a:lstStyle/>
          <a:p>
            <a:fld id="{07C10EA8-7C27-4D1F-9C8D-D7C6622CB6D2}" type="slidenum">
              <a:rPr lang="en-US" smtClean="0"/>
              <a:t>5</a:t>
            </a:fld>
            <a:endParaRPr lang="en-US"/>
          </a:p>
        </p:txBody>
      </p:sp>
    </p:spTree>
    <p:extLst>
      <p:ext uri="{BB962C8B-B14F-4D97-AF65-F5344CB8AC3E}">
        <p14:creationId xmlns:p14="http://schemas.microsoft.com/office/powerpoint/2010/main" val="3755500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the 1930s </a:t>
            </a:r>
            <a:r>
              <a:rPr lang="en-US" sz="1200" kern="1200" dirty="0" err="1" smtClean="0">
                <a:solidFill>
                  <a:schemeClr val="tx1"/>
                </a:solidFill>
                <a:effectLst/>
                <a:latin typeface="+mn-lt"/>
                <a:ea typeface="+mn-ea"/>
                <a:cs typeface="+mn-cs"/>
              </a:rPr>
              <a:t>Devar</a:t>
            </a:r>
            <a:r>
              <a:rPr lang="en-US" sz="1200" kern="1200" dirty="0" smtClean="0">
                <a:solidFill>
                  <a:schemeClr val="tx1"/>
                </a:solidFill>
                <a:effectLst/>
                <a:latin typeface="+mn-lt"/>
                <a:ea typeface="+mn-ea"/>
                <a:cs typeface="+mn-cs"/>
              </a:rPr>
              <a:t> Surya </a:t>
            </a:r>
            <a:r>
              <a:rPr lang="en-US" sz="1200" kern="1200" dirty="0" err="1" smtClean="0">
                <a:solidFill>
                  <a:schemeClr val="tx1"/>
                </a:solidFill>
                <a:effectLst/>
                <a:latin typeface="+mn-lt"/>
                <a:ea typeface="+mn-ea"/>
                <a:cs typeface="+mn-cs"/>
              </a:rPr>
              <a:t>Sena</a:t>
            </a:r>
            <a:r>
              <a:rPr lang="en-US" sz="1200" kern="1200" dirty="0" smtClean="0">
                <a:solidFill>
                  <a:schemeClr val="tx1"/>
                </a:solidFill>
                <a:effectLst/>
                <a:latin typeface="+mn-lt"/>
                <a:ea typeface="+mn-ea"/>
                <a:cs typeface="+mn-cs"/>
              </a:rPr>
              <a:t> was particularly fond of folk music and folk songs sung by common people. He methodically collected and write down varieties of folk songs such as the harvesting and reaping songs, the fisherman’s songs, </a:t>
            </a:r>
            <a:r>
              <a:rPr lang="en-US" sz="1200" kern="1200" dirty="0" err="1" smtClean="0">
                <a:solidFill>
                  <a:schemeClr val="tx1"/>
                </a:solidFill>
                <a:effectLst/>
                <a:latin typeface="+mn-lt"/>
                <a:ea typeface="+mn-ea"/>
                <a:cs typeface="+mn-cs"/>
              </a:rPr>
              <a:t>vannamas</a:t>
            </a:r>
            <a:r>
              <a:rPr lang="en-US" sz="1200" kern="1200" dirty="0" smtClean="0">
                <a:solidFill>
                  <a:schemeClr val="tx1"/>
                </a:solidFill>
                <a:effectLst/>
                <a:latin typeface="+mn-lt"/>
                <a:ea typeface="+mn-ea"/>
                <a:cs typeface="+mn-cs"/>
              </a:rPr>
              <a:t>, lullabies, love songs, and children’s songs that describe the people's way of life. After collecting folk songs and </a:t>
            </a:r>
            <a:r>
              <a:rPr lang="en-US" sz="1200" kern="1200" dirty="0" err="1" smtClean="0">
                <a:solidFill>
                  <a:schemeClr val="tx1"/>
                </a:solidFill>
                <a:effectLst/>
                <a:latin typeface="+mn-lt"/>
                <a:ea typeface="+mn-ea"/>
                <a:cs typeface="+mn-cs"/>
              </a:rPr>
              <a:t>Vannamas</a:t>
            </a:r>
            <a:r>
              <a:rPr lang="en-US" sz="1200" kern="1200" dirty="0" smtClean="0">
                <a:solidFill>
                  <a:schemeClr val="tx1"/>
                </a:solidFill>
                <a:effectLst/>
                <a:latin typeface="+mn-lt"/>
                <a:ea typeface="+mn-ea"/>
                <a:cs typeface="+mn-cs"/>
              </a:rPr>
              <a:t>, he decided to introduce them to the public by conducting concerts.  For the first time, Sinhala music was introduced by him into the Church service of Sri Lanka in 1932.</a:t>
            </a:r>
          </a:p>
          <a:p>
            <a:r>
              <a:rPr lang="en-US" sz="1200" kern="1200" dirty="0" smtClean="0">
                <a:solidFill>
                  <a:schemeClr val="tx1"/>
                </a:solidFill>
                <a:effectLst/>
                <a:latin typeface="+mn-lt"/>
                <a:ea typeface="+mn-ea"/>
                <a:cs typeface="+mn-cs"/>
              </a:rPr>
              <a:t>According to the participant, between 1960 and 1970, the Art Council's </a:t>
            </a:r>
            <a:r>
              <a:rPr lang="en-US" sz="1200" kern="1200" dirty="0" err="1" smtClean="0">
                <a:solidFill>
                  <a:schemeClr val="tx1"/>
                </a:solidFill>
                <a:effectLst/>
                <a:latin typeface="+mn-lt"/>
                <a:ea typeface="+mn-ea"/>
                <a:cs typeface="+mn-cs"/>
              </a:rPr>
              <a:t>Gemi</a:t>
            </a:r>
            <a:r>
              <a:rPr lang="en-US" sz="1200" kern="1200" dirty="0" smtClean="0">
                <a:solidFill>
                  <a:schemeClr val="tx1"/>
                </a:solidFill>
                <a:effectLst/>
                <a:latin typeface="+mn-lt"/>
                <a:ea typeface="+mn-ea"/>
                <a:cs typeface="+mn-cs"/>
              </a:rPr>
              <a:t> gee </a:t>
            </a:r>
            <a:r>
              <a:rPr lang="en-US" sz="1200" kern="1200" dirty="0" err="1" smtClean="0">
                <a:solidFill>
                  <a:schemeClr val="tx1"/>
                </a:solidFill>
                <a:effectLst/>
                <a:latin typeface="+mn-lt"/>
                <a:ea typeface="+mn-ea"/>
                <a:cs typeface="+mn-cs"/>
              </a:rPr>
              <a:t>anumandalaya</a:t>
            </a:r>
            <a:r>
              <a:rPr lang="en-US" sz="1200" kern="1200" dirty="0" smtClean="0">
                <a:solidFill>
                  <a:schemeClr val="tx1"/>
                </a:solidFill>
                <a:effectLst/>
                <a:latin typeface="+mn-lt"/>
                <a:ea typeface="+mn-ea"/>
                <a:cs typeface="+mn-cs"/>
              </a:rPr>
              <a:t> (Folk Song Committee) gathered and archived folk songs. W. B. </a:t>
            </a:r>
            <a:r>
              <a:rPr lang="en-US" sz="1200" kern="1200" dirty="0" err="1" smtClean="0">
                <a:solidFill>
                  <a:schemeClr val="tx1"/>
                </a:solidFill>
                <a:effectLst/>
                <a:latin typeface="+mn-lt"/>
                <a:ea typeface="+mn-ea"/>
                <a:cs typeface="+mn-cs"/>
              </a:rPr>
              <a:t>Makulloluwa</a:t>
            </a:r>
            <a:r>
              <a:rPr lang="en-US" sz="1200" kern="1200" dirty="0" smtClean="0">
                <a:solidFill>
                  <a:schemeClr val="tx1"/>
                </a:solidFill>
                <a:effectLst/>
                <a:latin typeface="+mn-lt"/>
                <a:ea typeface="+mn-ea"/>
                <a:cs typeface="+mn-cs"/>
              </a:rPr>
              <a:t>, Ananda </a:t>
            </a:r>
            <a:r>
              <a:rPr lang="en-US" sz="1200" kern="1200" dirty="0" err="1" smtClean="0">
                <a:solidFill>
                  <a:schemeClr val="tx1"/>
                </a:solidFill>
                <a:effectLst/>
                <a:latin typeface="+mn-lt"/>
                <a:ea typeface="+mn-ea"/>
                <a:cs typeface="+mn-cs"/>
              </a:rPr>
              <a:t>Jayasinghe</a:t>
            </a:r>
            <a:r>
              <a:rPr lang="en-US" sz="1200" kern="1200" dirty="0" smtClean="0">
                <a:solidFill>
                  <a:schemeClr val="tx1"/>
                </a:solidFill>
                <a:effectLst/>
                <a:latin typeface="+mn-lt"/>
                <a:ea typeface="+mn-ea"/>
                <a:cs typeface="+mn-cs"/>
              </a:rPr>
              <a:t>, and C de S </a:t>
            </a:r>
            <a:r>
              <a:rPr lang="en-US" sz="1200" kern="1200" dirty="0" err="1" smtClean="0">
                <a:solidFill>
                  <a:schemeClr val="tx1"/>
                </a:solidFill>
                <a:effectLst/>
                <a:latin typeface="+mn-lt"/>
                <a:ea typeface="+mn-ea"/>
                <a:cs typeface="+mn-cs"/>
              </a:rPr>
              <a:t>Kulatillake</a:t>
            </a:r>
            <a:r>
              <a:rPr lang="en-US" sz="1200" kern="1200" dirty="0" smtClean="0">
                <a:solidFill>
                  <a:schemeClr val="tx1"/>
                </a:solidFill>
                <a:effectLst/>
                <a:latin typeface="+mn-lt"/>
                <a:ea typeface="+mn-ea"/>
                <a:cs typeface="+mn-cs"/>
              </a:rPr>
              <a:t> were all instrumental in this procedure. Currently, </a:t>
            </a:r>
            <a:r>
              <a:rPr lang="en-US" sz="1200" i="1" kern="1200" dirty="0" err="1" smtClean="0">
                <a:solidFill>
                  <a:schemeClr val="tx1"/>
                </a:solidFill>
                <a:effectLst/>
                <a:latin typeface="+mn-lt"/>
                <a:ea typeface="+mn-ea"/>
                <a:cs typeface="+mn-cs"/>
              </a:rPr>
              <a:t>Gemi</a:t>
            </a:r>
            <a:r>
              <a:rPr lang="en-US" sz="1200" i="1" kern="1200" dirty="0" smtClean="0">
                <a:solidFill>
                  <a:schemeClr val="tx1"/>
                </a:solidFill>
                <a:effectLst/>
                <a:latin typeface="+mn-lt"/>
                <a:ea typeface="+mn-ea"/>
                <a:cs typeface="+mn-cs"/>
              </a:rPr>
              <a:t> gee </a:t>
            </a:r>
            <a:r>
              <a:rPr lang="en-US" sz="1200" i="1" kern="1200" dirty="0" err="1" smtClean="0">
                <a:solidFill>
                  <a:schemeClr val="tx1"/>
                </a:solidFill>
                <a:effectLst/>
                <a:latin typeface="+mn-lt"/>
                <a:ea typeface="+mn-ea"/>
                <a:cs typeface="+mn-cs"/>
              </a:rPr>
              <a:t>anumandalaya</a:t>
            </a:r>
            <a:r>
              <a:rPr lang="en-US" sz="1200" kern="1200" dirty="0" smtClean="0">
                <a:solidFill>
                  <a:schemeClr val="tx1"/>
                </a:solidFill>
                <a:effectLst/>
                <a:latin typeface="+mn-lt"/>
                <a:ea typeface="+mn-ea"/>
                <a:cs typeface="+mn-cs"/>
              </a:rPr>
              <a:t> is not available, and instead of that the Arts Council has formed a State Music Advisory Board .</a:t>
            </a:r>
          </a:p>
          <a:p>
            <a:r>
              <a:rPr lang="en-US" sz="1200" kern="1200" dirty="0" smtClean="0">
                <a:solidFill>
                  <a:schemeClr val="tx1"/>
                </a:solidFill>
                <a:effectLst/>
                <a:latin typeface="+mn-lt"/>
                <a:ea typeface="+mn-ea"/>
                <a:cs typeface="+mn-cs"/>
              </a:rPr>
              <a:t>findings stated that the Sinhala Music Research Unit of the Sri Lanka Broadcasting Corporation (SLBC) captured and documented Sri Lankan folk songs and music with the assistance of the Lever Brothers Cultural Conservation Trust funds. C. de S. </a:t>
            </a:r>
            <a:r>
              <a:rPr lang="en-US" sz="1200" kern="1200" dirty="0" err="1" smtClean="0">
                <a:solidFill>
                  <a:schemeClr val="tx1"/>
                </a:solidFill>
                <a:effectLst/>
                <a:latin typeface="+mn-lt"/>
                <a:ea typeface="+mn-ea"/>
                <a:cs typeface="+mn-cs"/>
              </a:rPr>
              <a:t>Kulatillake</a:t>
            </a:r>
            <a:r>
              <a:rPr lang="en-US" sz="1200" kern="1200" dirty="0" smtClean="0">
                <a:solidFill>
                  <a:schemeClr val="tx1"/>
                </a:solidFill>
                <a:effectLst/>
                <a:latin typeface="+mn-lt"/>
                <a:ea typeface="+mn-ea"/>
                <a:cs typeface="+mn-cs"/>
              </a:rPr>
              <a:t> oversaw this folk song documentation effort. </a:t>
            </a:r>
          </a:p>
          <a:p>
            <a:r>
              <a:rPr lang="en-US" sz="1200" kern="1200" dirty="0" smtClean="0">
                <a:solidFill>
                  <a:schemeClr val="tx1"/>
                </a:solidFill>
                <a:effectLst/>
                <a:latin typeface="+mn-lt"/>
                <a:ea typeface="+mn-ea"/>
                <a:cs typeface="+mn-cs"/>
              </a:rPr>
              <a:t>During the interview, the participant claimed that the Sinhala Music Research Unit is now unavailable and there is no practice of field recording of folk music. According to a participant, the Folk Music Conservation Centre was founded in 2010 under the Ministry of Culture not only to gather and conserve the country's vanishing traditional musical legacy but also for future generations' education and learning. This Centre is presently running well and affiliated with the National Archives and has a large collection of folk music archives. </a:t>
            </a:r>
          </a:p>
          <a:p>
            <a:r>
              <a:rPr lang="en-US" sz="1200" kern="1200" dirty="0" smtClean="0">
                <a:solidFill>
                  <a:schemeClr val="tx1"/>
                </a:solidFill>
                <a:effectLst/>
                <a:latin typeface="+mn-lt"/>
                <a:ea typeface="+mn-ea"/>
                <a:cs typeface="+mn-cs"/>
              </a:rPr>
              <a:t>The C. de. S. </a:t>
            </a:r>
            <a:r>
              <a:rPr lang="en-US" sz="1200" kern="1200" dirty="0" err="1" smtClean="0">
                <a:solidFill>
                  <a:schemeClr val="tx1"/>
                </a:solidFill>
                <a:effectLst/>
                <a:latin typeface="+mn-lt"/>
                <a:ea typeface="+mn-ea"/>
                <a:cs typeface="+mn-cs"/>
              </a:rPr>
              <a:t>Kulatillake</a:t>
            </a:r>
            <a:r>
              <a:rPr lang="en-US" sz="1200" kern="1200" dirty="0" smtClean="0">
                <a:solidFill>
                  <a:schemeClr val="tx1"/>
                </a:solidFill>
                <a:effectLst/>
                <a:latin typeface="+mn-lt"/>
                <a:ea typeface="+mn-ea"/>
                <a:cs typeface="+mn-cs"/>
              </a:rPr>
              <a:t> Archival &amp; Research Unit of the University of Visual &amp; Performing Arts (UVPA) was founded in 1990 with the primary goal of preserving and continuing materials (Audio Visual Archiving) as cultural heritage. This </a:t>
            </a:r>
            <a:r>
              <a:rPr lang="en-US" sz="1200" kern="1200" dirty="0" err="1" smtClean="0">
                <a:solidFill>
                  <a:schemeClr val="tx1"/>
                </a:solidFill>
                <a:effectLst/>
                <a:latin typeface="+mn-lt"/>
                <a:ea typeface="+mn-ea"/>
                <a:cs typeface="+mn-cs"/>
              </a:rPr>
              <a:t>Kulatillake</a:t>
            </a:r>
            <a:r>
              <a:rPr lang="en-US" sz="1200" kern="1200" dirty="0" smtClean="0">
                <a:solidFill>
                  <a:schemeClr val="tx1"/>
                </a:solidFill>
                <a:effectLst/>
                <a:latin typeface="+mn-lt"/>
                <a:ea typeface="+mn-ea"/>
                <a:cs typeface="+mn-cs"/>
              </a:rPr>
              <a:t> research center houses a substantial collection of audio and video folk music archives.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Several challenges in preserving and conservation of folk music can be discussed as follows. According to the research, the country did not perform a folk music census and did not preserve a collection inventory.  It would have been simple to establish what should be saved first if such an inventory existed. It should also be noted that no specific attention has been devoted to identifying endangered musical genres and pattern approaches. One of the major challenges is the absence of suitable equipment to read the early recorded tapes in archival centers. It was also identified that there is a lack of attention to digitalizing techniques which can preserve sound qualities in early recordings. In addition, there are several conditions to be met in order to store the recorded tapes. However, as a result of poor facilities in the respective centers in Sri Lanka, there is a tendency for recorded tapes to be damaged. Further, most of the recorded tapes are the originals and there are no backup copies of them. Since the recorded materials are on CD and DVD, a preservation procedure should be followed throughout. The lack of necessary resource persons in sound and audio-visual archiving and preservation, lack of awareness in folk music, lack of appropriate programs to strengthen the musicians and improve the taste of folk music among the community and poor financial support result in causing the above-mentioned challenges. </a:t>
            </a:r>
          </a:p>
          <a:p>
            <a:endParaRPr lang="en-US" dirty="0"/>
          </a:p>
        </p:txBody>
      </p:sp>
      <p:sp>
        <p:nvSpPr>
          <p:cNvPr id="5" name="Slide Number Placeholder 4"/>
          <p:cNvSpPr>
            <a:spLocks noGrp="1"/>
          </p:cNvSpPr>
          <p:nvPr>
            <p:ph type="sldNum" sz="quarter" idx="11"/>
          </p:nvPr>
        </p:nvSpPr>
        <p:spPr/>
        <p:txBody>
          <a:bodyPr/>
          <a:lstStyle/>
          <a:p>
            <a:fld id="{07C10EA8-7C27-4D1F-9C8D-D7C6622CB6D2}" type="slidenum">
              <a:rPr lang="en-US" smtClean="0"/>
              <a:t>6</a:t>
            </a:fld>
            <a:endParaRPr lang="en-US"/>
          </a:p>
        </p:txBody>
      </p:sp>
    </p:spTree>
    <p:extLst>
      <p:ext uri="{BB962C8B-B14F-4D97-AF65-F5344CB8AC3E}">
        <p14:creationId xmlns:p14="http://schemas.microsoft.com/office/powerpoint/2010/main" val="1163033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findings reveal that organizations like the Folk Music Conservation Centre, Research and Archive Centers of Universities, Music Research Unit of Sri Lanka Broadcasting Corporation, National Library, and individual practitioners have made significant contributions to the documentation, preservation, and promotion of folk music in Sri Lanka. Their archival work, research initiatives, educational programs, and performances have played a crucial role in safeguarding and perpetuating traditional music forms. </a:t>
            </a:r>
            <a:r>
              <a:rPr lang="en-US" sz="1200" kern="1200" dirty="0" err="1" smtClean="0">
                <a:solidFill>
                  <a:schemeClr val="tx1"/>
                </a:solidFill>
                <a:effectLst/>
                <a:latin typeface="+mn-lt"/>
                <a:ea typeface="+mn-ea"/>
                <a:cs typeface="+mn-cs"/>
              </a:rPr>
              <a:t>Devar</a:t>
            </a:r>
            <a:r>
              <a:rPr lang="en-US" sz="1200" kern="1200" dirty="0" smtClean="0">
                <a:solidFill>
                  <a:schemeClr val="tx1"/>
                </a:solidFill>
                <a:effectLst/>
                <a:latin typeface="+mn-lt"/>
                <a:ea typeface="+mn-ea"/>
                <a:cs typeface="+mn-cs"/>
              </a:rPr>
              <a:t> Surya </a:t>
            </a:r>
            <a:r>
              <a:rPr lang="en-US" sz="1200" kern="1200" dirty="0" err="1" smtClean="0">
                <a:solidFill>
                  <a:schemeClr val="tx1"/>
                </a:solidFill>
                <a:effectLst/>
                <a:latin typeface="+mn-lt"/>
                <a:ea typeface="+mn-ea"/>
                <a:cs typeface="+mn-cs"/>
              </a:rPr>
              <a:t>Sena</a:t>
            </a:r>
            <a:r>
              <a:rPr lang="en-US" sz="1200" kern="1200" dirty="0" smtClean="0">
                <a:solidFill>
                  <a:schemeClr val="tx1"/>
                </a:solidFill>
                <a:effectLst/>
                <a:latin typeface="+mn-lt"/>
                <a:ea typeface="+mn-ea"/>
                <a:cs typeface="+mn-cs"/>
              </a:rPr>
              <a:t>, W. B. </a:t>
            </a:r>
            <a:r>
              <a:rPr lang="en-US" sz="1200" kern="1200" dirty="0" err="1" smtClean="0">
                <a:solidFill>
                  <a:schemeClr val="tx1"/>
                </a:solidFill>
                <a:effectLst/>
                <a:latin typeface="+mn-lt"/>
                <a:ea typeface="+mn-ea"/>
                <a:cs typeface="+mn-cs"/>
              </a:rPr>
              <a:t>Makulloluwa</a:t>
            </a:r>
            <a:r>
              <a:rPr lang="en-US" sz="1200" kern="1200" dirty="0" smtClean="0">
                <a:solidFill>
                  <a:schemeClr val="tx1"/>
                </a:solidFill>
                <a:effectLst/>
                <a:latin typeface="+mn-lt"/>
                <a:ea typeface="+mn-ea"/>
                <a:cs typeface="+mn-cs"/>
              </a:rPr>
              <a:t>, and C. de S. </a:t>
            </a:r>
            <a:r>
              <a:rPr lang="en-US" sz="1200" kern="1200" dirty="0" err="1" smtClean="0">
                <a:solidFill>
                  <a:schemeClr val="tx1"/>
                </a:solidFill>
                <a:effectLst/>
                <a:latin typeface="+mn-lt"/>
                <a:ea typeface="+mn-ea"/>
                <a:cs typeface="+mn-cs"/>
              </a:rPr>
              <a:t>Kulatillake</a:t>
            </a:r>
            <a:r>
              <a:rPr lang="en-US" sz="1200" kern="1200" dirty="0" smtClean="0">
                <a:solidFill>
                  <a:schemeClr val="tx1"/>
                </a:solidFill>
                <a:effectLst/>
                <a:latin typeface="+mn-lt"/>
                <a:ea typeface="+mn-ea"/>
                <a:cs typeface="+mn-cs"/>
              </a:rPr>
              <a:t> have contributed significantly to the exploration and documentation of Sri Lankan folk music. </a:t>
            </a:r>
            <a:endParaRPr lang="en-US" dirty="0"/>
          </a:p>
        </p:txBody>
      </p:sp>
      <p:sp>
        <p:nvSpPr>
          <p:cNvPr id="5" name="Slide Number Placeholder 4"/>
          <p:cNvSpPr>
            <a:spLocks noGrp="1"/>
          </p:cNvSpPr>
          <p:nvPr>
            <p:ph type="sldNum" sz="quarter" idx="11"/>
          </p:nvPr>
        </p:nvSpPr>
        <p:spPr/>
        <p:txBody>
          <a:bodyPr/>
          <a:lstStyle/>
          <a:p>
            <a:fld id="{07C10EA8-7C27-4D1F-9C8D-D7C6622CB6D2}" type="slidenum">
              <a:rPr lang="en-US" smtClean="0"/>
              <a:t>7</a:t>
            </a:fld>
            <a:endParaRPr lang="en-US"/>
          </a:p>
        </p:txBody>
      </p:sp>
    </p:spTree>
    <p:extLst>
      <p:ext uri="{BB962C8B-B14F-4D97-AF65-F5344CB8AC3E}">
        <p14:creationId xmlns:p14="http://schemas.microsoft.com/office/powerpoint/2010/main" val="1441383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7004EA-F96D-4ACE-B691-9F70C4D69766}" type="datetime1">
              <a:rPr lang="en-US" smtClean="0"/>
              <a:t>10/29/2023</a:t>
            </a:fld>
            <a:endParaRPr lang="en-US"/>
          </a:p>
        </p:txBody>
      </p:sp>
      <p:sp>
        <p:nvSpPr>
          <p:cNvPr id="5" name="Footer Placeholder 4"/>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6" name="Slide Number Placeholder 5"/>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2219078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C26DD-888B-4561-B493-C9CBCCABA894}" type="datetime1">
              <a:rPr lang="en-US" smtClean="0"/>
              <a:t>10/29/2023</a:t>
            </a:fld>
            <a:endParaRPr lang="en-US"/>
          </a:p>
        </p:txBody>
      </p:sp>
      <p:sp>
        <p:nvSpPr>
          <p:cNvPr id="5" name="Footer Placeholder 4"/>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6" name="Slide Number Placeholder 5"/>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2765728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70247F-5FAB-410A-BC7D-964FF4CBD666}" type="datetime1">
              <a:rPr lang="en-US" smtClean="0"/>
              <a:t>10/29/2023</a:t>
            </a:fld>
            <a:endParaRPr lang="en-US"/>
          </a:p>
        </p:txBody>
      </p:sp>
      <p:sp>
        <p:nvSpPr>
          <p:cNvPr id="5" name="Footer Placeholder 4"/>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6" name="Slide Number Placeholder 5"/>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361438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68C5C9-D3D6-43AA-86D3-96AE1F1F1720}" type="datetime1">
              <a:rPr lang="en-US" smtClean="0"/>
              <a:t>10/29/2023</a:t>
            </a:fld>
            <a:endParaRPr lang="en-US"/>
          </a:p>
        </p:txBody>
      </p:sp>
      <p:sp>
        <p:nvSpPr>
          <p:cNvPr id="5" name="Footer Placeholder 4"/>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6" name="Slide Number Placeholder 5"/>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4041493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C7CDE66-2D5E-4574-896E-FE1FADAE94E8}" type="datetime1">
              <a:rPr lang="en-US" smtClean="0"/>
              <a:t>10/29/2023</a:t>
            </a:fld>
            <a:endParaRPr lang="en-US"/>
          </a:p>
        </p:txBody>
      </p:sp>
      <p:sp>
        <p:nvSpPr>
          <p:cNvPr id="5" name="Footer Placeholder 4"/>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6" name="Slide Number Placeholder 5"/>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252464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C07ED9-7BED-4229-8B6A-392A55A88B48}" type="datetime1">
              <a:rPr lang="en-US" smtClean="0"/>
              <a:t>10/29/2023</a:t>
            </a:fld>
            <a:endParaRPr lang="en-US"/>
          </a:p>
        </p:txBody>
      </p:sp>
      <p:sp>
        <p:nvSpPr>
          <p:cNvPr id="6" name="Footer Placeholder 5"/>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7" name="Slide Number Placeholder 6"/>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2102139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19B063-4B66-4D6A-BC7C-2756ED6FC3EB}" type="datetime1">
              <a:rPr lang="en-US" smtClean="0"/>
              <a:t>10/29/2023</a:t>
            </a:fld>
            <a:endParaRPr lang="en-US"/>
          </a:p>
        </p:txBody>
      </p:sp>
      <p:sp>
        <p:nvSpPr>
          <p:cNvPr id="8" name="Footer Placeholder 7"/>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9" name="Slide Number Placeholder 8"/>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4041977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5F22F5-C463-43D7-B480-72ADCC3A966A}" type="datetime1">
              <a:rPr lang="en-US" smtClean="0"/>
              <a:t>10/29/2023</a:t>
            </a:fld>
            <a:endParaRPr lang="en-US"/>
          </a:p>
        </p:txBody>
      </p:sp>
      <p:sp>
        <p:nvSpPr>
          <p:cNvPr id="4" name="Footer Placeholder 3"/>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5" name="Slide Number Placeholder 4"/>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216350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A22C4-7E1B-4078-AB31-070573C0F64A}" type="datetime1">
              <a:rPr lang="en-US" smtClean="0"/>
              <a:t>10/29/2023</a:t>
            </a:fld>
            <a:endParaRPr lang="en-US"/>
          </a:p>
        </p:txBody>
      </p:sp>
      <p:sp>
        <p:nvSpPr>
          <p:cNvPr id="3" name="Footer Placeholder 2"/>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4" name="Slide Number Placeholder 3"/>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1959347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EAB9FE-B60C-44FF-80EF-FB0355818D0E}" type="datetime1">
              <a:rPr lang="en-US" smtClean="0"/>
              <a:t>10/29/2023</a:t>
            </a:fld>
            <a:endParaRPr lang="en-US"/>
          </a:p>
        </p:txBody>
      </p:sp>
      <p:sp>
        <p:nvSpPr>
          <p:cNvPr id="6" name="Footer Placeholder 5"/>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7" name="Slide Number Placeholder 6"/>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576083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D87F7E-4F85-4FDE-AD7D-540996AF9A5C}" type="datetime1">
              <a:rPr lang="en-US" smtClean="0"/>
              <a:t>10/29/2023</a:t>
            </a:fld>
            <a:endParaRPr lang="en-US"/>
          </a:p>
        </p:txBody>
      </p:sp>
      <p:sp>
        <p:nvSpPr>
          <p:cNvPr id="6" name="Footer Placeholder 5"/>
          <p:cNvSpPr>
            <a:spLocks noGrp="1"/>
          </p:cNvSpPr>
          <p:nvPr>
            <p:ph type="ftr" sz="quarter" idx="11"/>
          </p:nvPr>
        </p:nvSpPr>
        <p:spPr/>
        <p:txBody>
          <a:bodyPr/>
          <a:lstStyle/>
          <a:p>
            <a:r>
              <a:rPr lang="en-US" smtClean="0"/>
              <a:t>5th ICFM 2023-“Symbiosis of Arts and Cultures: Nurturing Expression, Connection, and Wellbeing”</a:t>
            </a:r>
            <a:endParaRPr lang="en-US"/>
          </a:p>
        </p:txBody>
      </p:sp>
      <p:sp>
        <p:nvSpPr>
          <p:cNvPr id="7" name="Slide Number Placeholder 6"/>
          <p:cNvSpPr>
            <a:spLocks noGrp="1"/>
          </p:cNvSpPr>
          <p:nvPr>
            <p:ph type="sldNum" sz="quarter" idx="12"/>
          </p:nvPr>
        </p:nvSpPr>
        <p:spPr/>
        <p:txBody>
          <a:bodyPr/>
          <a:lstStyle/>
          <a:p>
            <a:fld id="{2D244F15-4DA5-45EC-BB59-7753EE2FB8E7}" type="slidenum">
              <a:rPr lang="en-US" smtClean="0"/>
              <a:t>‹#›</a:t>
            </a:fld>
            <a:endParaRPr lang="en-US"/>
          </a:p>
        </p:txBody>
      </p:sp>
    </p:spTree>
    <p:extLst>
      <p:ext uri="{BB962C8B-B14F-4D97-AF65-F5344CB8AC3E}">
        <p14:creationId xmlns:p14="http://schemas.microsoft.com/office/powerpoint/2010/main" val="291161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82378-9CD7-47BB-8EF0-B7836E160862}" type="datetime1">
              <a:rPr lang="en-US" smtClean="0"/>
              <a:t>10/29/2023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5th ICFM 2023-“Symbiosis of Arts and Cultures: Nurturing Expression, Connection, and Wellbeing”</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44F15-4DA5-45EC-BB59-7753EE2FB8E7}" type="slidenum">
              <a:rPr lang="en-US" smtClean="0"/>
              <a:t>‹#›</a:t>
            </a:fld>
            <a:endParaRPr lang="en-US"/>
          </a:p>
        </p:txBody>
      </p:sp>
    </p:spTree>
    <p:extLst>
      <p:ext uri="{BB962C8B-B14F-4D97-AF65-F5344CB8AC3E}">
        <p14:creationId xmlns:p14="http://schemas.microsoft.com/office/powerpoint/2010/main" val="3806398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42432-2A22-4CF8-BA37-9892D7B04DF6}"/>
              </a:ext>
            </a:extLst>
          </p:cNvPr>
          <p:cNvSpPr txBox="1">
            <a:spLocks/>
          </p:cNvSpPr>
          <p:nvPr/>
        </p:nvSpPr>
        <p:spPr>
          <a:xfrm>
            <a:off x="209005" y="1966911"/>
            <a:ext cx="11788526" cy="1313318"/>
          </a:xfrm>
          <a:prstGeom prst="rect">
            <a:avLst/>
          </a:prstGeom>
          <a:solidFill>
            <a:schemeClr val="accent6">
              <a:lumMod val="50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smtClean="0">
                <a:solidFill>
                  <a:schemeClr val="bg1"/>
                </a:solidFill>
              </a:rPr>
              <a:t>Topic</a:t>
            </a:r>
            <a:endParaRPr lang="en-US" dirty="0">
              <a:solidFill>
                <a:schemeClr val="bg1"/>
              </a:solidFill>
            </a:endParaRPr>
          </a:p>
        </p:txBody>
      </p:sp>
      <p:sp>
        <p:nvSpPr>
          <p:cNvPr id="3" name="Rectangle 6">
            <a:extLst>
              <a:ext uri="{FF2B5EF4-FFF2-40B4-BE49-F238E27FC236}">
                <a16:creationId xmlns:a16="http://schemas.microsoft.com/office/drawing/2014/main" id="{A14CCAD9-44BF-4CA4-ABC9-0B1224CA45B2}"/>
              </a:ext>
            </a:extLst>
          </p:cNvPr>
          <p:cNvSpPr>
            <a:spLocks noChangeArrowheads="1"/>
          </p:cNvSpPr>
          <p:nvPr/>
        </p:nvSpPr>
        <p:spPr bwMode="auto">
          <a:xfrm>
            <a:off x="1538298" y="240943"/>
            <a:ext cx="683520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516188" algn="ctr"/>
              </a:tabLst>
              <a:defRPr>
                <a:solidFill>
                  <a:schemeClr val="tx1"/>
                </a:solidFill>
                <a:latin typeface="Arial" panose="020B0604020202020204" pitchFamily="34" charset="0"/>
              </a:defRPr>
            </a:lvl1pPr>
            <a:lvl2pPr eaLnBrk="0" fontAlgn="base" hangingPunct="0">
              <a:spcBef>
                <a:spcPct val="0"/>
              </a:spcBef>
              <a:spcAft>
                <a:spcPct val="0"/>
              </a:spcAft>
              <a:tabLst>
                <a:tab pos="2516188" algn="ctr"/>
              </a:tabLst>
              <a:defRPr>
                <a:solidFill>
                  <a:schemeClr val="tx1"/>
                </a:solidFill>
                <a:latin typeface="Arial" panose="020B0604020202020204" pitchFamily="34" charset="0"/>
              </a:defRPr>
            </a:lvl2pPr>
            <a:lvl3pPr eaLnBrk="0" fontAlgn="base" hangingPunct="0">
              <a:spcBef>
                <a:spcPct val="0"/>
              </a:spcBef>
              <a:spcAft>
                <a:spcPct val="0"/>
              </a:spcAft>
              <a:tabLst>
                <a:tab pos="2516188" algn="ctr"/>
              </a:tabLst>
              <a:defRPr>
                <a:solidFill>
                  <a:schemeClr val="tx1"/>
                </a:solidFill>
                <a:latin typeface="Arial" panose="020B0604020202020204" pitchFamily="34" charset="0"/>
              </a:defRPr>
            </a:lvl3pPr>
            <a:lvl4pPr eaLnBrk="0" fontAlgn="base" hangingPunct="0">
              <a:spcBef>
                <a:spcPct val="0"/>
              </a:spcBef>
              <a:spcAft>
                <a:spcPct val="0"/>
              </a:spcAft>
              <a:tabLst>
                <a:tab pos="2516188" algn="ctr"/>
              </a:tabLst>
              <a:defRPr>
                <a:solidFill>
                  <a:schemeClr val="tx1"/>
                </a:solidFill>
                <a:latin typeface="Arial" panose="020B0604020202020204" pitchFamily="34" charset="0"/>
              </a:defRPr>
            </a:lvl4pPr>
            <a:lvl5pPr eaLnBrk="0" fontAlgn="base" hangingPunct="0">
              <a:spcBef>
                <a:spcPct val="0"/>
              </a:spcBef>
              <a:spcAft>
                <a:spcPct val="0"/>
              </a:spcAft>
              <a:tabLst>
                <a:tab pos="2516188" algn="ctr"/>
              </a:tabLst>
              <a:defRPr>
                <a:solidFill>
                  <a:schemeClr val="tx1"/>
                </a:solidFill>
                <a:latin typeface="Arial" panose="020B0604020202020204" pitchFamily="34" charset="0"/>
              </a:defRPr>
            </a:lvl5pPr>
            <a:lvl6pPr eaLnBrk="0" fontAlgn="base" hangingPunct="0">
              <a:spcBef>
                <a:spcPct val="0"/>
              </a:spcBef>
              <a:spcAft>
                <a:spcPct val="0"/>
              </a:spcAft>
              <a:tabLst>
                <a:tab pos="2516188" algn="ctr"/>
              </a:tabLst>
              <a:defRPr>
                <a:solidFill>
                  <a:schemeClr val="tx1"/>
                </a:solidFill>
                <a:latin typeface="Arial" panose="020B0604020202020204" pitchFamily="34" charset="0"/>
              </a:defRPr>
            </a:lvl6pPr>
            <a:lvl7pPr eaLnBrk="0" fontAlgn="base" hangingPunct="0">
              <a:spcBef>
                <a:spcPct val="0"/>
              </a:spcBef>
              <a:spcAft>
                <a:spcPct val="0"/>
              </a:spcAft>
              <a:tabLst>
                <a:tab pos="2516188" algn="ctr"/>
              </a:tabLst>
              <a:defRPr>
                <a:solidFill>
                  <a:schemeClr val="tx1"/>
                </a:solidFill>
                <a:latin typeface="Arial" panose="020B0604020202020204" pitchFamily="34" charset="0"/>
              </a:defRPr>
            </a:lvl7pPr>
            <a:lvl8pPr eaLnBrk="0" fontAlgn="base" hangingPunct="0">
              <a:spcBef>
                <a:spcPct val="0"/>
              </a:spcBef>
              <a:spcAft>
                <a:spcPct val="0"/>
              </a:spcAft>
              <a:tabLst>
                <a:tab pos="2516188" algn="ctr"/>
              </a:tabLst>
              <a:defRPr>
                <a:solidFill>
                  <a:schemeClr val="tx1"/>
                </a:solidFill>
                <a:latin typeface="Arial" panose="020B0604020202020204" pitchFamily="34" charset="0"/>
              </a:defRPr>
            </a:lvl8pPr>
            <a:lvl9pPr eaLnBrk="0" fontAlgn="base" hangingPunct="0">
              <a:spcBef>
                <a:spcPct val="0"/>
              </a:spcBef>
              <a:spcAft>
                <a:spcPct val="0"/>
              </a:spcAft>
              <a:tabLst>
                <a:tab pos="2516188" algn="ctr"/>
              </a:tabLst>
              <a:defRPr>
                <a:solidFill>
                  <a:schemeClr val="tx1"/>
                </a:solidFill>
                <a:latin typeface="Arial" panose="020B0604020202020204" pitchFamily="34" charset="0"/>
              </a:defRPr>
            </a:lvl9pPr>
          </a:lstStyle>
          <a:p>
            <a:pPr lvl="0"/>
            <a:r>
              <a:rPr lang="en-US" altLang="en-US" sz="1400" b="1" dirty="0">
                <a:solidFill>
                  <a:schemeClr val="accent6"/>
                </a:solidFill>
                <a:ea typeface="Times New Roman" panose="02020603050405020304" pitchFamily="18" charset="0"/>
              </a:rPr>
              <a:t>5th International Conference of Faculty of Music 2023 (ICFM-2023</a:t>
            </a:r>
            <a:r>
              <a:rPr lang="en-US" altLang="en-US" sz="1400" b="1" dirty="0" smtClean="0">
                <a:solidFill>
                  <a:schemeClr val="accent6"/>
                </a:solidFill>
                <a:ea typeface="Times New Roman" panose="02020603050405020304" pitchFamily="18" charset="0"/>
              </a:rPr>
              <a:t>)</a:t>
            </a:r>
          </a:p>
          <a:p>
            <a:pPr lvl="0"/>
            <a:r>
              <a:rPr lang="en-US" altLang="en-US" sz="1400" b="1" i="1" dirty="0">
                <a:solidFill>
                  <a:schemeClr val="accent6"/>
                </a:solidFill>
                <a:ea typeface="Times New Roman" panose="02020603050405020304" pitchFamily="18" charset="0"/>
              </a:rPr>
              <a:t>“Symbiosis of Arts and Cultures: Nurturing Expression, Connection, and Wellbeing”</a:t>
            </a:r>
            <a:endParaRPr lang="en-US" altLang="en-US" sz="1400" b="1" i="1" dirty="0">
              <a:solidFill>
                <a:schemeClr val="accent6"/>
              </a:solidFill>
              <a:ea typeface="Times New Roman" panose="02020603050405020304" pitchFamily="18" charset="0"/>
            </a:endParaRPr>
          </a:p>
          <a:p>
            <a:pPr lvl="0"/>
            <a:r>
              <a:rPr lang="it-IT" altLang="en-US" sz="1400" b="1" dirty="0" smtClean="0">
                <a:solidFill>
                  <a:schemeClr val="accent6"/>
                </a:solidFill>
                <a:ea typeface="Times New Roman" panose="02020603050405020304" pitchFamily="18" charset="0"/>
              </a:rPr>
              <a:t>22-23 November </a:t>
            </a:r>
            <a:r>
              <a:rPr lang="it-IT" altLang="en-US" sz="1400" b="1" dirty="0">
                <a:solidFill>
                  <a:schemeClr val="accent6"/>
                </a:solidFill>
                <a:ea typeface="Times New Roman" panose="02020603050405020304" pitchFamily="18" charset="0"/>
              </a:rPr>
              <a:t>2023 </a:t>
            </a:r>
            <a:r>
              <a:rPr lang="en-US" altLang="en-US" sz="1400" b="1" dirty="0" smtClean="0">
                <a:solidFill>
                  <a:schemeClr val="accent6"/>
                </a:solidFill>
                <a:ea typeface="Times New Roman" panose="02020603050405020304" pitchFamily="18" charset="0"/>
              </a:rPr>
              <a:t>@ Faculty of Music, UVPA, </a:t>
            </a:r>
            <a:r>
              <a:rPr lang="it-IT" altLang="en-US" sz="1400" b="1" dirty="0">
                <a:solidFill>
                  <a:schemeClr val="accent6"/>
                </a:solidFill>
                <a:ea typeface="Times New Roman" panose="02020603050405020304" pitchFamily="18" charset="0"/>
              </a:rPr>
              <a:t>Colombo, Sri </a:t>
            </a:r>
            <a:r>
              <a:rPr lang="it-IT" altLang="en-US" sz="1400" b="1" dirty="0" smtClean="0">
                <a:solidFill>
                  <a:schemeClr val="accent6"/>
                </a:solidFill>
                <a:ea typeface="Times New Roman" panose="02020603050405020304" pitchFamily="18" charset="0"/>
              </a:rPr>
              <a:t>Lanka</a:t>
            </a:r>
            <a:r>
              <a:rPr lang="en-US" altLang="en-US" sz="1400" b="1" dirty="0" smtClean="0">
                <a:solidFill>
                  <a:schemeClr val="accent6"/>
                </a:solidFill>
                <a:ea typeface="Times New Roman" panose="02020603050405020304" pitchFamily="18" charset="0"/>
              </a:rPr>
              <a:t>.</a:t>
            </a:r>
            <a:r>
              <a:rPr lang="en-US" altLang="en-US" sz="1400" b="1" dirty="0" smtClean="0">
                <a:solidFill>
                  <a:srgbClr val="3333FF"/>
                </a:solidFill>
                <a:ea typeface="Times New Roman" panose="02020603050405020304" pitchFamily="18" charset="0"/>
              </a:rPr>
              <a:t>  </a:t>
            </a:r>
            <a:endParaRPr kumimoji="0" lang="en-US" altLang="en-US" sz="1400" b="1" i="0" u="none" strike="noStrike" cap="none" normalizeH="0" baseline="0" dirty="0">
              <a:ln>
                <a:noFill/>
              </a:ln>
              <a:solidFill>
                <a:srgbClr val="3333FF"/>
              </a:solidFill>
              <a:effectLst/>
              <a:latin typeface="Arial" panose="020B0604020202020204" pitchFamily="34" charset="0"/>
            </a:endParaRPr>
          </a:p>
        </p:txBody>
      </p:sp>
      <p:sp>
        <p:nvSpPr>
          <p:cNvPr id="4" name="Subtitle 2">
            <a:extLst>
              <a:ext uri="{FF2B5EF4-FFF2-40B4-BE49-F238E27FC236}">
                <a16:creationId xmlns:a16="http://schemas.microsoft.com/office/drawing/2014/main" id="{81033B8F-DFD0-4761-8E39-7BB1FF182F63}"/>
              </a:ext>
            </a:extLst>
          </p:cNvPr>
          <p:cNvSpPr txBox="1">
            <a:spLocks/>
          </p:cNvSpPr>
          <p:nvPr/>
        </p:nvSpPr>
        <p:spPr>
          <a:xfrm>
            <a:off x="209005" y="3701606"/>
            <a:ext cx="11788526" cy="1436451"/>
          </a:xfrm>
          <a:prstGeom prst="rect">
            <a:avLst/>
          </a:prstGeom>
          <a:solidFill>
            <a:schemeClr val="accent6">
              <a:lumMod val="60000"/>
              <a:lumOff val="40000"/>
            </a:schemeClr>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nSpc>
                <a:spcPct val="100000"/>
              </a:lnSpc>
              <a:spcBef>
                <a:spcPts val="0"/>
              </a:spcBef>
            </a:pPr>
            <a:r>
              <a:rPr lang="en-US" sz="1900" b="1" u="sng" dirty="0">
                <a:solidFill>
                  <a:prstClr val="white"/>
                </a:solidFill>
                <a:latin typeface="Arial"/>
              </a:rPr>
              <a:t>Name of the Presenting Author</a:t>
            </a:r>
            <a:r>
              <a:rPr lang="en-US" sz="1400" dirty="0">
                <a:solidFill>
                  <a:prstClr val="white"/>
                </a:solidFill>
                <a:latin typeface="Arial"/>
              </a:rPr>
              <a:t>* </a:t>
            </a:r>
            <a:r>
              <a:rPr lang="en-US" sz="1900" dirty="0">
                <a:solidFill>
                  <a:prstClr val="white"/>
                </a:solidFill>
                <a:latin typeface="Arial"/>
              </a:rPr>
              <a:t>and the Names of the co-authors</a:t>
            </a:r>
          </a:p>
          <a:p>
            <a:pPr lvl="0">
              <a:lnSpc>
                <a:spcPct val="100000"/>
              </a:lnSpc>
              <a:spcBef>
                <a:spcPts val="0"/>
              </a:spcBef>
            </a:pPr>
            <a:r>
              <a:rPr lang="en-US" sz="1900" dirty="0">
                <a:solidFill>
                  <a:prstClr val="white"/>
                </a:solidFill>
                <a:latin typeface="Arial"/>
              </a:rPr>
              <a:t>With affiliations</a:t>
            </a:r>
          </a:p>
          <a:p>
            <a:pPr lvl="0">
              <a:lnSpc>
                <a:spcPct val="100000"/>
              </a:lnSpc>
              <a:spcBef>
                <a:spcPts val="0"/>
              </a:spcBef>
            </a:pPr>
            <a:r>
              <a:rPr lang="en-US" sz="1400" dirty="0">
                <a:solidFill>
                  <a:prstClr val="black"/>
                </a:solidFill>
                <a:latin typeface="Arial"/>
              </a:rPr>
              <a:t>Underline the name of the Presenting Author</a:t>
            </a:r>
            <a:endParaRPr lang="en-US" sz="1400" dirty="0">
              <a:solidFill>
                <a:prstClr val="black"/>
              </a:solidFill>
              <a:latin typeface="Arial"/>
            </a:endParaRPr>
          </a:p>
        </p:txBody>
      </p:sp>
      <p:sp>
        <p:nvSpPr>
          <p:cNvPr id="6" name="Footer Placeholder 5"/>
          <p:cNvSpPr>
            <a:spLocks noGrp="1"/>
          </p:cNvSpPr>
          <p:nvPr>
            <p:ph type="ftr" sz="quarter" idx="11"/>
          </p:nvPr>
        </p:nvSpPr>
        <p:spPr>
          <a:xfrm>
            <a:off x="209005" y="6397293"/>
            <a:ext cx="6946538" cy="365125"/>
          </a:xfrm>
          <a:solidFill>
            <a:schemeClr val="accent6">
              <a:lumMod val="20000"/>
              <a:lumOff val="80000"/>
            </a:schemeClr>
          </a:solidFill>
        </p:spPr>
        <p:txBody>
          <a:bodyPr/>
          <a:lstStyle/>
          <a:p>
            <a:r>
              <a:rPr lang="en-US" b="1" dirty="0" smtClean="0">
                <a:solidFill>
                  <a:schemeClr val="tx1"/>
                </a:solidFill>
              </a:rPr>
              <a:t>5</a:t>
            </a:r>
            <a:r>
              <a:rPr lang="en-US" b="1" baseline="30000" dirty="0" smtClean="0">
                <a:solidFill>
                  <a:schemeClr val="tx1"/>
                </a:solidFill>
              </a:rPr>
              <a:t>th</a:t>
            </a:r>
            <a:r>
              <a:rPr lang="en-US" b="1" dirty="0" smtClean="0">
                <a:solidFill>
                  <a:schemeClr val="tx1"/>
                </a:solidFill>
              </a:rPr>
              <a:t> ICFM 2023-</a:t>
            </a:r>
            <a:r>
              <a:rPr lang="en-US" dirty="0">
                <a:solidFill>
                  <a:schemeClr val="tx1"/>
                </a:solidFill>
              </a:rPr>
              <a:t>“Symbiosis of Arts and Cultures: Nurturing Expression, Connection, and Wellbeing”</a:t>
            </a:r>
            <a:endParaRPr lang="en-US" dirty="0">
              <a:solidFill>
                <a:schemeClr val="tx1"/>
              </a:solidFill>
            </a:endParaRPr>
          </a:p>
        </p:txBody>
      </p:sp>
      <p:sp>
        <p:nvSpPr>
          <p:cNvPr id="8" name="Slide Number Placeholder 7"/>
          <p:cNvSpPr>
            <a:spLocks noGrp="1"/>
          </p:cNvSpPr>
          <p:nvPr>
            <p:ph type="sldNum" sz="quarter" idx="12"/>
          </p:nvPr>
        </p:nvSpPr>
        <p:spPr/>
        <p:txBody>
          <a:bodyPr/>
          <a:lstStyle/>
          <a:p>
            <a:fld id="{2D244F15-4DA5-45EC-BB59-7753EE2FB8E7}" type="slidenum">
              <a:rPr lang="en-US" smtClean="0"/>
              <a:t>1</a:t>
            </a:fld>
            <a:endParaRPr lang="en-US"/>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
        <p:nvSpPr>
          <p:cNvPr id="10" name="TextBox 9">
            <a:extLst>
              <a:ext uri="{FF2B5EF4-FFF2-40B4-BE49-F238E27FC236}">
                <a16:creationId xmlns:a16="http://schemas.microsoft.com/office/drawing/2014/main" id="{710F9963-4E57-4B32-AA86-C2401B0932E5}"/>
              </a:ext>
            </a:extLst>
          </p:cNvPr>
          <p:cNvSpPr txBox="1"/>
          <p:nvPr/>
        </p:nvSpPr>
        <p:spPr>
          <a:xfrm>
            <a:off x="2894566" y="1353309"/>
            <a:ext cx="4458739" cy="584775"/>
          </a:xfrm>
          <a:prstGeom prst="rect">
            <a:avLst/>
          </a:prstGeom>
          <a:noFill/>
        </p:spPr>
        <p:txBody>
          <a:bodyPr wrap="square" rtlCol="0">
            <a:spAutoFit/>
          </a:bodyPr>
          <a:lstStyle/>
          <a:p>
            <a:r>
              <a:rPr lang="en-US" sz="1600" dirty="0">
                <a:solidFill>
                  <a:srgbClr val="FF0000"/>
                </a:solidFill>
              </a:rPr>
              <a:t>Note: Use the same colors, you may change the font size of the title as needed.</a:t>
            </a:r>
          </a:p>
        </p:txBody>
      </p:sp>
      <p:cxnSp>
        <p:nvCxnSpPr>
          <p:cNvPr id="11" name="Straight Arrow Connector 10">
            <a:extLst>
              <a:ext uri="{FF2B5EF4-FFF2-40B4-BE49-F238E27FC236}">
                <a16:creationId xmlns:a16="http://schemas.microsoft.com/office/drawing/2014/main" id="{5192C5E6-59A6-44B2-996F-7E93087B3570}"/>
              </a:ext>
            </a:extLst>
          </p:cNvPr>
          <p:cNvCxnSpPr/>
          <p:nvPr/>
        </p:nvCxnSpPr>
        <p:spPr>
          <a:xfrm>
            <a:off x="7068312" y="1636776"/>
            <a:ext cx="1260142" cy="28287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581936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solidFill>
            <a:schemeClr val="accent6">
              <a:lumMod val="40000"/>
              <a:lumOff val="60000"/>
            </a:schemeClr>
          </a:solidFill>
        </p:spPr>
        <p:txBody>
          <a:bodyPr vert="horz" lIns="91440" tIns="45720" rIns="91440" bIns="45720" rtlCol="0" anchor="ctr"/>
          <a:lstStyle/>
          <a:p>
            <a:r>
              <a:rPr lang="en-US" b="1">
                <a:solidFill>
                  <a:schemeClr val="tx1"/>
                </a:solidFill>
              </a:rPr>
              <a:t>5th ICFM 2023-“Symbiosis of Arts and Cultures: Nurturing Expression, Connection, and Wellbeing”</a:t>
            </a:r>
            <a:endParaRPr lang="en-US" b="1">
              <a:solidFill>
                <a:schemeClr val="tx1"/>
              </a:solidFill>
            </a:endParaRPr>
          </a:p>
        </p:txBody>
      </p:sp>
      <p:sp>
        <p:nvSpPr>
          <p:cNvPr id="3" name="Content Placeholder 2">
            <a:extLst>
              <a:ext uri="{FF2B5EF4-FFF2-40B4-BE49-F238E27FC236}">
                <a16:creationId xmlns:a16="http://schemas.microsoft.com/office/drawing/2014/main" id="{6A226521-BD9A-4231-B39C-8820497C3E71}"/>
              </a:ext>
            </a:extLst>
          </p:cNvPr>
          <p:cNvSpPr txBox="1">
            <a:spLocks/>
          </p:cNvSpPr>
          <p:nvPr/>
        </p:nvSpPr>
        <p:spPr>
          <a:xfrm>
            <a:off x="376805" y="1523621"/>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4" name="Title 1">
            <a:extLst>
              <a:ext uri="{FF2B5EF4-FFF2-40B4-BE49-F238E27FC236}">
                <a16:creationId xmlns:a16="http://schemas.microsoft.com/office/drawing/2014/main" id="{6D00957E-7523-43C2-A1DD-09C6C77B1C9C}"/>
              </a:ext>
            </a:extLst>
          </p:cNvPr>
          <p:cNvSpPr txBox="1">
            <a:spLocks/>
          </p:cNvSpPr>
          <p:nvPr/>
        </p:nvSpPr>
        <p:spPr>
          <a:xfrm>
            <a:off x="1355271" y="268132"/>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B050"/>
                </a:solidFill>
              </a:rPr>
              <a:t>References</a:t>
            </a:r>
            <a:endParaRPr lang="en-US" b="1" dirty="0">
              <a:solidFill>
                <a:srgbClr val="00B050"/>
              </a:solidFill>
            </a:endParaRPr>
          </a:p>
        </p:txBody>
      </p:sp>
      <p:sp>
        <p:nvSpPr>
          <p:cNvPr id="6" name="Slide Number Placeholder 5"/>
          <p:cNvSpPr>
            <a:spLocks noGrp="1"/>
          </p:cNvSpPr>
          <p:nvPr>
            <p:ph type="sldNum" sz="quarter" idx="12"/>
          </p:nvPr>
        </p:nvSpPr>
        <p:spPr/>
        <p:txBody>
          <a:bodyPr/>
          <a:lstStyle/>
          <a:p>
            <a:fld id="{2D244F15-4DA5-45EC-BB59-7753EE2FB8E7}" type="slidenum">
              <a:rPr lang="en-US" smtClean="0"/>
              <a:t>10</a:t>
            </a:fld>
            <a:endParaRPr lang="en-US"/>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Tree>
    <p:extLst>
      <p:ext uri="{BB962C8B-B14F-4D97-AF65-F5344CB8AC3E}">
        <p14:creationId xmlns:p14="http://schemas.microsoft.com/office/powerpoint/2010/main" val="1035951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52CD34F-48AC-460B-91F5-C16703705B6A}"/>
              </a:ext>
            </a:extLst>
          </p:cNvPr>
          <p:cNvSpPr txBox="1">
            <a:spLocks/>
          </p:cNvSpPr>
          <p:nvPr/>
        </p:nvSpPr>
        <p:spPr>
          <a:xfrm>
            <a:off x="1596390" y="268132"/>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B050"/>
                </a:solidFill>
              </a:rPr>
              <a:t>Outline</a:t>
            </a:r>
          </a:p>
        </p:txBody>
      </p:sp>
      <p:sp>
        <p:nvSpPr>
          <p:cNvPr id="4" name="Subtitle 2">
            <a:extLst>
              <a:ext uri="{FF2B5EF4-FFF2-40B4-BE49-F238E27FC236}">
                <a16:creationId xmlns:a16="http://schemas.microsoft.com/office/drawing/2014/main" id="{44E27DAC-EABB-46D8-900F-F35264CDC5A2}"/>
              </a:ext>
            </a:extLst>
          </p:cNvPr>
          <p:cNvSpPr txBox="1">
            <a:spLocks/>
          </p:cNvSpPr>
          <p:nvPr/>
        </p:nvSpPr>
        <p:spPr>
          <a:xfrm>
            <a:off x="879701" y="1340458"/>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Introduction</a:t>
            </a:r>
          </a:p>
          <a:p>
            <a:r>
              <a:rPr lang="en-US" dirty="0"/>
              <a:t>Research objectives</a:t>
            </a:r>
          </a:p>
          <a:p>
            <a:r>
              <a:rPr lang="en-US" dirty="0"/>
              <a:t>Methodology</a:t>
            </a:r>
          </a:p>
          <a:p>
            <a:r>
              <a:rPr lang="en-US" dirty="0"/>
              <a:t>Results and Discussions</a:t>
            </a:r>
          </a:p>
          <a:p>
            <a:r>
              <a:rPr lang="en-US" dirty="0" smtClean="0"/>
              <a:t>Conclusion</a:t>
            </a:r>
            <a:endParaRPr lang="en-US" dirty="0"/>
          </a:p>
          <a:p>
            <a:r>
              <a:rPr lang="en-US" dirty="0" smtClean="0"/>
              <a:t>Acknowledgments</a:t>
            </a:r>
            <a:endParaRPr lang="en-US" dirty="0"/>
          </a:p>
          <a:p>
            <a:r>
              <a:rPr lang="en-US" dirty="0"/>
              <a:t>References</a:t>
            </a:r>
          </a:p>
          <a:p>
            <a:endParaRPr lang="en-US" dirty="0"/>
          </a:p>
          <a:p>
            <a:endParaRPr lang="en-US" dirty="0"/>
          </a:p>
          <a:p>
            <a:endParaRPr lang="en-US" dirty="0"/>
          </a:p>
        </p:txBody>
      </p:sp>
      <p:sp>
        <p:nvSpPr>
          <p:cNvPr id="6" name="Footer Placeholder 5"/>
          <p:cNvSpPr>
            <a:spLocks noGrp="1"/>
          </p:cNvSpPr>
          <p:nvPr>
            <p:ph type="ftr" sz="quarter" idx="11"/>
          </p:nvPr>
        </p:nvSpPr>
        <p:spPr>
          <a:xfrm>
            <a:off x="209005" y="6397293"/>
            <a:ext cx="5745707" cy="365125"/>
          </a:xfrm>
          <a:solidFill>
            <a:schemeClr val="accent6">
              <a:lumMod val="40000"/>
              <a:lumOff val="60000"/>
            </a:schemeClr>
          </a:solidFill>
        </p:spPr>
        <p:txBody>
          <a:bodyPr/>
          <a:lstStyle/>
          <a:p>
            <a:r>
              <a:rPr lang="en-US" b="1" dirty="0" smtClean="0">
                <a:solidFill>
                  <a:schemeClr val="tx1"/>
                </a:solidFill>
              </a:rPr>
              <a:t>5th ICFM 2023-“Symbiosis of Arts and Cultures: Nurturing Expression, Connection, and Wellbeing”</a:t>
            </a:r>
            <a:endParaRPr lang="en-US" dirty="0">
              <a:solidFill>
                <a:schemeClr val="tx1"/>
              </a:solidFill>
            </a:endParaRPr>
          </a:p>
        </p:txBody>
      </p:sp>
      <p:sp>
        <p:nvSpPr>
          <p:cNvPr id="2" name="Slide Number Placeholder 1"/>
          <p:cNvSpPr>
            <a:spLocks noGrp="1"/>
          </p:cNvSpPr>
          <p:nvPr>
            <p:ph type="sldNum" sz="quarter" idx="12"/>
          </p:nvPr>
        </p:nvSpPr>
        <p:spPr/>
        <p:txBody>
          <a:bodyPr/>
          <a:lstStyle/>
          <a:p>
            <a:fld id="{2D244F15-4DA5-45EC-BB59-7753EE2FB8E7}" type="slidenum">
              <a:rPr lang="en-US" smtClean="0"/>
              <a:t>2</a:t>
            </a:fld>
            <a:endParaRPr lang="en-US"/>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
        <p:nvSpPr>
          <p:cNvPr id="9" name="TextBox 8">
            <a:extLst>
              <a:ext uri="{FF2B5EF4-FFF2-40B4-BE49-F238E27FC236}">
                <a16:creationId xmlns:a16="http://schemas.microsoft.com/office/drawing/2014/main" id="{9D724107-823B-4904-B905-9786C6CB1C50}"/>
              </a:ext>
            </a:extLst>
          </p:cNvPr>
          <p:cNvSpPr txBox="1"/>
          <p:nvPr/>
        </p:nvSpPr>
        <p:spPr>
          <a:xfrm>
            <a:off x="4059692" y="381282"/>
            <a:ext cx="3317798" cy="584775"/>
          </a:xfrm>
          <a:prstGeom prst="rect">
            <a:avLst/>
          </a:prstGeom>
          <a:noFill/>
        </p:spPr>
        <p:txBody>
          <a:bodyPr wrap="square" rtlCol="0">
            <a:spAutoFit/>
          </a:bodyPr>
          <a:lstStyle/>
          <a:p>
            <a:r>
              <a:rPr lang="en-US" sz="1600" dirty="0">
                <a:solidFill>
                  <a:srgbClr val="FF0000"/>
                </a:solidFill>
              </a:rPr>
              <a:t>Note: use Arial font size 44 for title text throughout the presentation</a:t>
            </a:r>
          </a:p>
        </p:txBody>
      </p:sp>
      <p:cxnSp>
        <p:nvCxnSpPr>
          <p:cNvPr id="10" name="Straight Arrow Connector 9">
            <a:extLst>
              <a:ext uri="{FF2B5EF4-FFF2-40B4-BE49-F238E27FC236}">
                <a16:creationId xmlns:a16="http://schemas.microsoft.com/office/drawing/2014/main" id="{D9342CD7-837E-4B63-A80F-73D2E72BD6D5}"/>
              </a:ext>
            </a:extLst>
          </p:cNvPr>
          <p:cNvCxnSpPr>
            <a:cxnSpLocks/>
          </p:cNvCxnSpPr>
          <p:nvPr/>
        </p:nvCxnSpPr>
        <p:spPr>
          <a:xfrm flipH="1">
            <a:off x="3499055" y="673669"/>
            <a:ext cx="661304"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1" name="TextBox 10">
            <a:extLst>
              <a:ext uri="{FF2B5EF4-FFF2-40B4-BE49-F238E27FC236}">
                <a16:creationId xmlns:a16="http://schemas.microsoft.com/office/drawing/2014/main" id="{4EC2BD77-A5A7-4C23-A5FE-7A25884304F2}"/>
              </a:ext>
            </a:extLst>
          </p:cNvPr>
          <p:cNvSpPr txBox="1"/>
          <p:nvPr/>
        </p:nvSpPr>
        <p:spPr>
          <a:xfrm>
            <a:off x="5248509" y="1434957"/>
            <a:ext cx="3148923" cy="830997"/>
          </a:xfrm>
          <a:prstGeom prst="rect">
            <a:avLst/>
          </a:prstGeom>
          <a:noFill/>
        </p:spPr>
        <p:txBody>
          <a:bodyPr wrap="square" rtlCol="0">
            <a:spAutoFit/>
          </a:bodyPr>
          <a:lstStyle/>
          <a:p>
            <a:r>
              <a:rPr lang="en-US" sz="1600" dirty="0">
                <a:solidFill>
                  <a:srgbClr val="FF0000"/>
                </a:solidFill>
              </a:rPr>
              <a:t>Note: use Arial font size 24 for body text throughout the presentation</a:t>
            </a:r>
          </a:p>
        </p:txBody>
      </p:sp>
      <p:cxnSp>
        <p:nvCxnSpPr>
          <p:cNvPr id="12" name="Straight Arrow Connector 11">
            <a:extLst>
              <a:ext uri="{FF2B5EF4-FFF2-40B4-BE49-F238E27FC236}">
                <a16:creationId xmlns:a16="http://schemas.microsoft.com/office/drawing/2014/main" id="{C67AEC02-4443-4ABD-AD18-67708FF6C9A7}"/>
              </a:ext>
            </a:extLst>
          </p:cNvPr>
          <p:cNvCxnSpPr/>
          <p:nvPr/>
        </p:nvCxnSpPr>
        <p:spPr>
          <a:xfrm flipH="1">
            <a:off x="4220848" y="1697346"/>
            <a:ext cx="1027661" cy="74691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123566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FFBA6F6-CF6C-4E89-926D-12179B57710E}"/>
              </a:ext>
            </a:extLst>
          </p:cNvPr>
          <p:cNvSpPr txBox="1">
            <a:spLocks/>
          </p:cNvSpPr>
          <p:nvPr/>
        </p:nvSpPr>
        <p:spPr>
          <a:xfrm>
            <a:off x="1355271" y="281174"/>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B050"/>
                </a:solidFill>
              </a:rPr>
              <a:t>Introduction</a:t>
            </a:r>
          </a:p>
        </p:txBody>
      </p:sp>
      <p:sp>
        <p:nvSpPr>
          <p:cNvPr id="4" name="Subtitle 2">
            <a:extLst>
              <a:ext uri="{FF2B5EF4-FFF2-40B4-BE49-F238E27FC236}">
                <a16:creationId xmlns:a16="http://schemas.microsoft.com/office/drawing/2014/main" id="{BA35BD56-785C-4C2C-86E1-1EF87BC64ADD}"/>
              </a:ext>
            </a:extLst>
          </p:cNvPr>
          <p:cNvSpPr txBox="1">
            <a:spLocks/>
          </p:cNvSpPr>
          <p:nvPr/>
        </p:nvSpPr>
        <p:spPr>
          <a:xfrm>
            <a:off x="879702" y="1560670"/>
            <a:ext cx="11105470"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a:t>Introduction of your research</a:t>
            </a:r>
          </a:p>
          <a:p>
            <a:pPr algn="just"/>
            <a:endParaRPr lang="en-US" dirty="0" smtClean="0"/>
          </a:p>
        </p:txBody>
      </p:sp>
      <p:sp>
        <p:nvSpPr>
          <p:cNvPr id="6" name="Footer Placeholder 5"/>
          <p:cNvSpPr>
            <a:spLocks noGrp="1"/>
          </p:cNvSpPr>
          <p:nvPr>
            <p:ph type="ftr" sz="quarter" idx="11"/>
          </p:nvPr>
        </p:nvSpPr>
        <p:spPr>
          <a:xfrm>
            <a:off x="404132" y="6287529"/>
            <a:ext cx="5745707" cy="365125"/>
          </a:xfrm>
          <a:solidFill>
            <a:schemeClr val="accent6">
              <a:lumMod val="40000"/>
              <a:lumOff val="60000"/>
            </a:schemeClr>
          </a:solidFill>
        </p:spPr>
        <p:txBody>
          <a:bodyPr vert="horz" lIns="91440" tIns="45720" rIns="91440" bIns="45720" rtlCol="0" anchor="ctr"/>
          <a:lstStyle/>
          <a:p>
            <a:r>
              <a:rPr lang="en-US" b="1" dirty="0">
                <a:solidFill>
                  <a:schemeClr val="tx1"/>
                </a:solidFill>
              </a:rPr>
              <a:t>5th ICFM 2023-“Symbiosis of Arts and Cultures: Nurturing Expression, Connection, and Wellbeing”</a:t>
            </a:r>
            <a:endParaRPr lang="en-US" b="1" dirty="0">
              <a:solidFill>
                <a:schemeClr val="tx1"/>
              </a:solidFill>
            </a:endParaRPr>
          </a:p>
        </p:txBody>
      </p:sp>
      <p:sp>
        <p:nvSpPr>
          <p:cNvPr id="2" name="Slide Number Placeholder 1"/>
          <p:cNvSpPr>
            <a:spLocks noGrp="1"/>
          </p:cNvSpPr>
          <p:nvPr>
            <p:ph type="sldNum" sz="quarter" idx="12"/>
          </p:nvPr>
        </p:nvSpPr>
        <p:spPr/>
        <p:txBody>
          <a:bodyPr/>
          <a:lstStyle/>
          <a:p>
            <a:fld id="{2D244F15-4DA5-45EC-BB59-7753EE2FB8E7}" type="slidenum">
              <a:rPr lang="en-US" smtClean="0"/>
              <a:t>3</a:t>
            </a:fld>
            <a:endParaRPr lang="en-US"/>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Tree>
    <p:extLst>
      <p:ext uri="{BB962C8B-B14F-4D97-AF65-F5344CB8AC3E}">
        <p14:creationId xmlns:p14="http://schemas.microsoft.com/office/powerpoint/2010/main" val="1400159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BCCEDD4-3A3E-4B5F-BB9F-15BE4A1C0E3A}"/>
              </a:ext>
            </a:extLst>
          </p:cNvPr>
          <p:cNvSpPr txBox="1">
            <a:spLocks/>
          </p:cNvSpPr>
          <p:nvPr/>
        </p:nvSpPr>
        <p:spPr>
          <a:xfrm>
            <a:off x="1355271" y="268132"/>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B050"/>
                </a:solidFill>
              </a:rPr>
              <a:t>Research Objectives</a:t>
            </a:r>
          </a:p>
        </p:txBody>
      </p:sp>
      <p:sp>
        <p:nvSpPr>
          <p:cNvPr id="5" name="Footer Placeholder 5"/>
          <p:cNvSpPr>
            <a:spLocks noGrp="1"/>
          </p:cNvSpPr>
          <p:nvPr>
            <p:ph type="ftr" sz="quarter" idx="11"/>
          </p:nvPr>
        </p:nvSpPr>
        <p:spPr>
          <a:xfrm>
            <a:off x="209005" y="6397293"/>
            <a:ext cx="5745707" cy="365125"/>
          </a:xfrm>
          <a:solidFill>
            <a:schemeClr val="accent6">
              <a:lumMod val="40000"/>
              <a:lumOff val="60000"/>
            </a:schemeClr>
          </a:solidFill>
        </p:spPr>
        <p:txBody>
          <a:bodyPr vert="horz" lIns="91440" tIns="45720" rIns="91440" bIns="45720" rtlCol="0" anchor="ctr"/>
          <a:lstStyle/>
          <a:p>
            <a:r>
              <a:rPr lang="en-US" b="1" dirty="0">
                <a:solidFill>
                  <a:schemeClr val="tx1"/>
                </a:solidFill>
              </a:rPr>
              <a:t>5th</a:t>
            </a:r>
            <a:r>
              <a:rPr lang="en-US" b="1" dirty="0">
                <a:solidFill>
                  <a:schemeClr val="tx1"/>
                </a:solidFill>
              </a:rPr>
              <a:t> ICFM 2023-“</a:t>
            </a:r>
            <a:r>
              <a:rPr lang="en-US" b="1" dirty="0">
                <a:solidFill>
                  <a:schemeClr val="tx1"/>
                </a:solidFill>
              </a:rPr>
              <a:t>Symbiosis</a:t>
            </a:r>
            <a:r>
              <a:rPr lang="en-US" b="1" dirty="0">
                <a:solidFill>
                  <a:schemeClr val="tx1"/>
                </a:solidFill>
              </a:rPr>
              <a:t> of Arts and Cultures: Nurturing Expression, Connection, and Wellbeing”</a:t>
            </a:r>
            <a:endParaRPr lang="en-US" b="1" dirty="0">
              <a:solidFill>
                <a:schemeClr val="tx1"/>
              </a:solidFill>
            </a:endParaRPr>
          </a:p>
        </p:txBody>
      </p:sp>
      <p:sp>
        <p:nvSpPr>
          <p:cNvPr id="6" name="Subtitle 2">
            <a:extLst>
              <a:ext uri="{FF2B5EF4-FFF2-40B4-BE49-F238E27FC236}">
                <a16:creationId xmlns:a16="http://schemas.microsoft.com/office/drawing/2014/main" id="{DF9622C3-5B7B-46AF-9419-56FB3C4D3CF4}"/>
              </a:ext>
            </a:extLst>
          </p:cNvPr>
          <p:cNvSpPr txBox="1">
            <a:spLocks/>
          </p:cNvSpPr>
          <p:nvPr/>
        </p:nvSpPr>
        <p:spPr>
          <a:xfrm>
            <a:off x="695567" y="1421609"/>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US" dirty="0"/>
              <a:t>Objective 1</a:t>
            </a:r>
          </a:p>
          <a:p>
            <a:pPr marL="457200" indent="-457200">
              <a:buFont typeface="+mj-lt"/>
              <a:buAutoNum type="arabicPeriod"/>
            </a:pPr>
            <a:r>
              <a:rPr lang="en-US" dirty="0"/>
              <a:t>Objective 2</a:t>
            </a:r>
          </a:p>
          <a:p>
            <a:pPr marL="457200" indent="-457200">
              <a:buFont typeface="+mj-lt"/>
              <a:buAutoNum type="arabicPeriod"/>
            </a:pPr>
            <a:r>
              <a:rPr lang="en-US" dirty="0"/>
              <a:t>Objective 3</a:t>
            </a:r>
            <a:endParaRPr lang="en-US" dirty="0"/>
          </a:p>
        </p:txBody>
      </p:sp>
      <p:sp>
        <p:nvSpPr>
          <p:cNvPr id="2" name="Slide Number Placeholder 1"/>
          <p:cNvSpPr>
            <a:spLocks noGrp="1"/>
          </p:cNvSpPr>
          <p:nvPr>
            <p:ph type="sldNum" sz="quarter" idx="12"/>
          </p:nvPr>
        </p:nvSpPr>
        <p:spPr/>
        <p:txBody>
          <a:bodyPr/>
          <a:lstStyle/>
          <a:p>
            <a:fld id="{2D244F15-4DA5-45EC-BB59-7753EE2FB8E7}" type="slidenum">
              <a:rPr lang="en-US" smtClean="0"/>
              <a:t>4</a:t>
            </a:fld>
            <a:endParaRPr lang="en-US"/>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Tree>
    <p:extLst>
      <p:ext uri="{BB962C8B-B14F-4D97-AF65-F5344CB8AC3E}">
        <p14:creationId xmlns:p14="http://schemas.microsoft.com/office/powerpoint/2010/main" val="1280161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B80DCFB-4C54-44A1-8768-E9FC3F6402D1}"/>
              </a:ext>
            </a:extLst>
          </p:cNvPr>
          <p:cNvSpPr txBox="1">
            <a:spLocks/>
          </p:cNvSpPr>
          <p:nvPr/>
        </p:nvSpPr>
        <p:spPr>
          <a:xfrm>
            <a:off x="1548983" y="316154"/>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B050"/>
                </a:solidFill>
              </a:rPr>
              <a:t>Methodology</a:t>
            </a:r>
          </a:p>
        </p:txBody>
      </p:sp>
      <p:sp>
        <p:nvSpPr>
          <p:cNvPr id="4" name="Subtitle 2">
            <a:extLst>
              <a:ext uri="{FF2B5EF4-FFF2-40B4-BE49-F238E27FC236}">
                <a16:creationId xmlns:a16="http://schemas.microsoft.com/office/drawing/2014/main" id="{AE4E8597-BD52-479E-857A-1020F7557928}"/>
              </a:ext>
            </a:extLst>
          </p:cNvPr>
          <p:cNvSpPr txBox="1">
            <a:spLocks/>
          </p:cNvSpPr>
          <p:nvPr/>
        </p:nvSpPr>
        <p:spPr>
          <a:xfrm>
            <a:off x="965562" y="1601223"/>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Methodology</a:t>
            </a:r>
            <a:endParaRPr lang="en-US" dirty="0"/>
          </a:p>
          <a:p>
            <a:endParaRPr lang="en-US" dirty="0"/>
          </a:p>
        </p:txBody>
      </p:sp>
      <p:sp>
        <p:nvSpPr>
          <p:cNvPr id="7" name="Footer Placeholder 5"/>
          <p:cNvSpPr>
            <a:spLocks noGrp="1"/>
          </p:cNvSpPr>
          <p:nvPr>
            <p:ph type="ftr" sz="quarter" idx="11"/>
          </p:nvPr>
        </p:nvSpPr>
        <p:spPr>
          <a:xfrm>
            <a:off x="209005" y="6397293"/>
            <a:ext cx="5745707" cy="365125"/>
          </a:xfrm>
          <a:solidFill>
            <a:schemeClr val="accent6">
              <a:lumMod val="40000"/>
              <a:lumOff val="60000"/>
            </a:schemeClr>
          </a:solidFill>
        </p:spPr>
        <p:txBody>
          <a:bodyPr vert="horz" lIns="91440" tIns="45720" rIns="91440" bIns="45720" rtlCol="0" anchor="ctr"/>
          <a:lstStyle/>
          <a:p>
            <a:r>
              <a:rPr lang="en-US" b="1">
                <a:solidFill>
                  <a:schemeClr val="tx1"/>
                </a:solidFill>
              </a:rPr>
              <a:t>5th ICFM 2023-“Symbiosis of Arts and Cultures: Nurturing Expression, Connection, and Wellbeing”</a:t>
            </a:r>
            <a:endParaRPr lang="en-US" b="1" dirty="0">
              <a:solidFill>
                <a:schemeClr val="tx1"/>
              </a:solidFill>
            </a:endParaRPr>
          </a:p>
        </p:txBody>
      </p:sp>
      <p:sp>
        <p:nvSpPr>
          <p:cNvPr id="2" name="Slide Number Placeholder 1"/>
          <p:cNvSpPr>
            <a:spLocks noGrp="1"/>
          </p:cNvSpPr>
          <p:nvPr>
            <p:ph type="sldNum" sz="quarter" idx="12"/>
          </p:nvPr>
        </p:nvSpPr>
        <p:spPr/>
        <p:txBody>
          <a:bodyPr/>
          <a:lstStyle/>
          <a:p>
            <a:fld id="{2D244F15-4DA5-45EC-BB59-7753EE2FB8E7}" type="slidenum">
              <a:rPr lang="en-US" smtClean="0"/>
              <a:t>5</a:t>
            </a:fld>
            <a:endParaRPr lang="en-US"/>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Tree>
    <p:extLst>
      <p:ext uri="{BB962C8B-B14F-4D97-AF65-F5344CB8AC3E}">
        <p14:creationId xmlns:p14="http://schemas.microsoft.com/office/powerpoint/2010/main" val="1618415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9A89B85-5108-4FBE-BA87-539DF5804EA0}"/>
              </a:ext>
            </a:extLst>
          </p:cNvPr>
          <p:cNvSpPr txBox="1">
            <a:spLocks/>
          </p:cNvSpPr>
          <p:nvPr/>
        </p:nvSpPr>
        <p:spPr>
          <a:xfrm>
            <a:off x="1532654" y="268132"/>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B050"/>
                </a:solidFill>
              </a:rPr>
              <a:t>Results and Discussions</a:t>
            </a:r>
          </a:p>
        </p:txBody>
      </p:sp>
      <p:sp>
        <p:nvSpPr>
          <p:cNvPr id="4" name="Subtitle 2">
            <a:extLst>
              <a:ext uri="{FF2B5EF4-FFF2-40B4-BE49-F238E27FC236}">
                <a16:creationId xmlns:a16="http://schemas.microsoft.com/office/drawing/2014/main" id="{B0510C60-038B-43A4-A5F0-CF92ED67A837}"/>
              </a:ext>
            </a:extLst>
          </p:cNvPr>
          <p:cNvSpPr txBox="1">
            <a:spLocks/>
          </p:cNvSpPr>
          <p:nvPr/>
        </p:nvSpPr>
        <p:spPr>
          <a:xfrm>
            <a:off x="209005" y="1511685"/>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endParaRPr lang="en-US" dirty="0"/>
          </a:p>
          <a:p>
            <a:endParaRPr lang="en-US" dirty="0"/>
          </a:p>
        </p:txBody>
      </p:sp>
      <p:sp>
        <p:nvSpPr>
          <p:cNvPr id="6" name="Footer Placeholder 5"/>
          <p:cNvSpPr>
            <a:spLocks noGrp="1"/>
          </p:cNvSpPr>
          <p:nvPr>
            <p:ph type="ftr" sz="quarter" idx="11"/>
          </p:nvPr>
        </p:nvSpPr>
        <p:spPr>
          <a:xfrm>
            <a:off x="209005" y="6397293"/>
            <a:ext cx="5745707" cy="365125"/>
          </a:xfrm>
          <a:solidFill>
            <a:schemeClr val="accent6">
              <a:lumMod val="40000"/>
              <a:lumOff val="60000"/>
            </a:schemeClr>
          </a:solidFill>
        </p:spPr>
        <p:txBody>
          <a:bodyPr vert="horz" lIns="91440" tIns="45720" rIns="91440" bIns="45720" rtlCol="0" anchor="ctr"/>
          <a:lstStyle/>
          <a:p>
            <a:r>
              <a:rPr lang="en-US" b="1">
                <a:solidFill>
                  <a:schemeClr val="tx1"/>
                </a:solidFill>
              </a:rPr>
              <a:t>5th ICFM 2023-“Symbiosis of Arts and Cultures: Nurturing Expression, Connection, and Wellbeing”</a:t>
            </a:r>
            <a:endParaRPr lang="en-US" b="1" dirty="0">
              <a:solidFill>
                <a:schemeClr val="tx1"/>
              </a:solidFill>
            </a:endParaRPr>
          </a:p>
        </p:txBody>
      </p:sp>
      <p:sp>
        <p:nvSpPr>
          <p:cNvPr id="2" name="Slide Number Placeholder 1"/>
          <p:cNvSpPr>
            <a:spLocks noGrp="1"/>
          </p:cNvSpPr>
          <p:nvPr>
            <p:ph type="sldNum" sz="quarter" idx="12"/>
          </p:nvPr>
        </p:nvSpPr>
        <p:spPr/>
        <p:txBody>
          <a:bodyPr/>
          <a:lstStyle/>
          <a:p>
            <a:fld id="{2D244F15-4DA5-45EC-BB59-7753EE2FB8E7}" type="slidenum">
              <a:rPr lang="en-US" smtClean="0"/>
              <a:t>6</a:t>
            </a:fld>
            <a:endParaRPr lang="en-US"/>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
        <p:nvSpPr>
          <p:cNvPr id="10" name="Subtitle 2">
            <a:extLst>
              <a:ext uri="{FF2B5EF4-FFF2-40B4-BE49-F238E27FC236}">
                <a16:creationId xmlns:a16="http://schemas.microsoft.com/office/drawing/2014/main" id="{B0510C60-038B-43A4-A5F0-CF92ED67A837}"/>
              </a:ext>
            </a:extLst>
          </p:cNvPr>
          <p:cNvSpPr txBox="1">
            <a:spLocks/>
          </p:cNvSpPr>
          <p:nvPr/>
        </p:nvSpPr>
        <p:spPr>
          <a:xfrm>
            <a:off x="712364" y="1511685"/>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Important results</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sz="2000" dirty="0"/>
              <a:t>Table.01: (Title)</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endParaRPr lang="en-US" dirty="0"/>
          </a:p>
          <a:p>
            <a:endParaRPr lang="en-US" dirty="0"/>
          </a:p>
        </p:txBody>
      </p:sp>
      <p:graphicFrame>
        <p:nvGraphicFramePr>
          <p:cNvPr id="11" name="Table 10">
            <a:extLst>
              <a:ext uri="{FF2B5EF4-FFF2-40B4-BE49-F238E27FC236}">
                <a16:creationId xmlns:a16="http://schemas.microsoft.com/office/drawing/2014/main" id="{2D4C5629-4F47-4C26-859A-487C05285C03}"/>
              </a:ext>
            </a:extLst>
          </p:cNvPr>
          <p:cNvGraphicFramePr>
            <a:graphicFrameLocks noGrp="1"/>
          </p:cNvGraphicFramePr>
          <p:nvPr>
            <p:extLst>
              <p:ext uri="{D42A27DB-BD31-4B8C-83A1-F6EECF244321}">
                <p14:modId xmlns:p14="http://schemas.microsoft.com/office/powerpoint/2010/main" val="1786783685"/>
              </p:ext>
            </p:extLst>
          </p:nvPr>
        </p:nvGraphicFramePr>
        <p:xfrm>
          <a:off x="334841" y="3429000"/>
          <a:ext cx="3399168" cy="1764042"/>
        </p:xfrm>
        <a:graphic>
          <a:graphicData uri="http://schemas.openxmlformats.org/drawingml/2006/table">
            <a:tbl>
              <a:tblPr firstRow="1" bandRow="1">
                <a:tableStyleId>{5C22544A-7EE6-4342-B048-85BDC9FD1C3A}</a:tableStyleId>
              </a:tblPr>
              <a:tblGrid>
                <a:gridCol w="1133056">
                  <a:extLst>
                    <a:ext uri="{9D8B030D-6E8A-4147-A177-3AD203B41FA5}">
                      <a16:colId xmlns:a16="http://schemas.microsoft.com/office/drawing/2014/main" val="3492526534"/>
                    </a:ext>
                  </a:extLst>
                </a:gridCol>
                <a:gridCol w="1133056">
                  <a:extLst>
                    <a:ext uri="{9D8B030D-6E8A-4147-A177-3AD203B41FA5}">
                      <a16:colId xmlns:a16="http://schemas.microsoft.com/office/drawing/2014/main" val="1654241927"/>
                    </a:ext>
                  </a:extLst>
                </a:gridCol>
                <a:gridCol w="1133056">
                  <a:extLst>
                    <a:ext uri="{9D8B030D-6E8A-4147-A177-3AD203B41FA5}">
                      <a16:colId xmlns:a16="http://schemas.microsoft.com/office/drawing/2014/main" val="3684566975"/>
                    </a:ext>
                  </a:extLst>
                </a:gridCol>
              </a:tblGrid>
              <a:tr h="588014">
                <a:tc>
                  <a:txBody>
                    <a:bodyPr/>
                    <a:lstStyle/>
                    <a:p>
                      <a:r>
                        <a:rPr lang="en-US" dirty="0"/>
                        <a:t>Title</a:t>
                      </a:r>
                      <a:r>
                        <a:rPr lang="en-US" baseline="0" dirty="0"/>
                        <a:t> 01</a:t>
                      </a:r>
                      <a:endParaRPr lang="en-US" dirty="0"/>
                    </a:p>
                  </a:txBody>
                  <a:tcPr/>
                </a:tc>
                <a:tc>
                  <a:txBody>
                    <a:bodyPr/>
                    <a:lstStyle/>
                    <a:p>
                      <a:r>
                        <a:rPr lang="en-US" dirty="0"/>
                        <a:t>Title 02</a:t>
                      </a:r>
                    </a:p>
                  </a:txBody>
                  <a:tcPr/>
                </a:tc>
                <a:tc>
                  <a:txBody>
                    <a:bodyPr/>
                    <a:lstStyle/>
                    <a:p>
                      <a:r>
                        <a:rPr lang="en-US" dirty="0"/>
                        <a:t>Title</a:t>
                      </a:r>
                      <a:r>
                        <a:rPr lang="en-US" baseline="0" dirty="0"/>
                        <a:t> 03</a:t>
                      </a:r>
                      <a:endParaRPr lang="en-US" dirty="0"/>
                    </a:p>
                  </a:txBody>
                  <a:tcPr/>
                </a:tc>
                <a:extLst>
                  <a:ext uri="{0D108BD9-81ED-4DB2-BD59-A6C34878D82A}">
                    <a16:rowId xmlns:a16="http://schemas.microsoft.com/office/drawing/2014/main" val="4016480412"/>
                  </a:ext>
                </a:extLst>
              </a:tr>
              <a:tr h="588014">
                <a:tc>
                  <a:txBody>
                    <a:bodyPr/>
                    <a:lstStyle/>
                    <a:p>
                      <a:r>
                        <a:rPr lang="en-US" dirty="0"/>
                        <a:t>Data 01</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65191924"/>
                  </a:ext>
                </a:extLst>
              </a:tr>
              <a:tr h="588014">
                <a:tc>
                  <a:txBody>
                    <a:bodyPr/>
                    <a:lstStyle/>
                    <a:p>
                      <a:r>
                        <a:rPr lang="en-US" dirty="0"/>
                        <a:t>Data 02</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149176773"/>
                  </a:ext>
                </a:extLst>
              </a:tr>
            </a:tbl>
          </a:graphicData>
        </a:graphic>
      </p:graphicFrame>
      <p:grpSp>
        <p:nvGrpSpPr>
          <p:cNvPr id="12" name="Group 11">
            <a:extLst>
              <a:ext uri="{FF2B5EF4-FFF2-40B4-BE49-F238E27FC236}">
                <a16:creationId xmlns:a16="http://schemas.microsoft.com/office/drawing/2014/main" id="{C0E733A6-5FAE-465F-91AD-2A71C1BF9589}"/>
              </a:ext>
            </a:extLst>
          </p:cNvPr>
          <p:cNvGrpSpPr/>
          <p:nvPr/>
        </p:nvGrpSpPr>
        <p:grpSpPr>
          <a:xfrm>
            <a:off x="4274636" y="2693080"/>
            <a:ext cx="3013532" cy="1819936"/>
            <a:chOff x="3906253" y="2785359"/>
            <a:chExt cx="3013532" cy="1819936"/>
          </a:xfrm>
        </p:grpSpPr>
        <p:pic>
          <p:nvPicPr>
            <p:cNvPr id="13" name="Picture 12">
              <a:extLst>
                <a:ext uri="{FF2B5EF4-FFF2-40B4-BE49-F238E27FC236}">
                  <a16:creationId xmlns:a16="http://schemas.microsoft.com/office/drawing/2014/main" id="{E23B8144-AF90-435C-972E-FD09E33A4E6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906253" y="2785359"/>
              <a:ext cx="3013532" cy="1819936"/>
            </a:xfrm>
            <a:prstGeom prst="rect">
              <a:avLst/>
            </a:prstGeom>
            <a:noFill/>
            <a:ln>
              <a:noFill/>
            </a:ln>
          </p:spPr>
        </p:pic>
        <p:pic>
          <p:nvPicPr>
            <p:cNvPr id="14" name="Picture 13" descr="File:Oxygen15.04.1-&lt;strong&gt;insert&lt;/strong&gt;-&lt;strong&gt;image&lt;/strong&gt;.svg - Wikimedia Commons">
              <a:extLst>
                <a:ext uri="{FF2B5EF4-FFF2-40B4-BE49-F238E27FC236}">
                  <a16:creationId xmlns:a16="http://schemas.microsoft.com/office/drawing/2014/main" id="{9FE079A2-E3FD-4691-8082-C14BE32DEF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34280" y="2894058"/>
              <a:ext cx="1694935" cy="1694935"/>
            </a:xfrm>
            <a:prstGeom prst="rect">
              <a:avLst/>
            </a:prstGeom>
          </p:spPr>
        </p:pic>
      </p:grpSp>
      <p:sp>
        <p:nvSpPr>
          <p:cNvPr id="15" name="TextBox 14">
            <a:extLst>
              <a:ext uri="{FF2B5EF4-FFF2-40B4-BE49-F238E27FC236}">
                <a16:creationId xmlns:a16="http://schemas.microsoft.com/office/drawing/2014/main" id="{EF43EEBC-BD43-4D73-B560-EF2979B449EE}"/>
              </a:ext>
            </a:extLst>
          </p:cNvPr>
          <p:cNvSpPr txBox="1"/>
          <p:nvPr/>
        </p:nvSpPr>
        <p:spPr>
          <a:xfrm>
            <a:off x="4274636" y="4564103"/>
            <a:ext cx="4017390" cy="400110"/>
          </a:xfrm>
          <a:prstGeom prst="rect">
            <a:avLst/>
          </a:prstGeom>
          <a:noFill/>
        </p:spPr>
        <p:txBody>
          <a:bodyPr wrap="square" rtlCol="0">
            <a:spAutoFit/>
          </a:bodyPr>
          <a:lstStyle/>
          <a:p>
            <a:r>
              <a:rPr lang="en-US" sz="2000" dirty="0"/>
              <a:t>Image.01 : (caption)</a:t>
            </a:r>
          </a:p>
        </p:txBody>
      </p:sp>
      <p:pic>
        <p:nvPicPr>
          <p:cNvPr id="16" name="Picture 15" descr="File:OLS example weight vs height scatterplot.svg - Wikipedia">
            <a:extLst>
              <a:ext uri="{FF2B5EF4-FFF2-40B4-BE49-F238E27FC236}">
                <a16:creationId xmlns:a16="http://schemas.microsoft.com/office/drawing/2014/main" id="{68E3F399-04F7-4198-B757-0EC0A883505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57150" y="2819474"/>
            <a:ext cx="2597341" cy="1724797"/>
          </a:xfrm>
          <a:prstGeom prst="rect">
            <a:avLst/>
          </a:prstGeom>
        </p:spPr>
      </p:pic>
      <p:sp>
        <p:nvSpPr>
          <p:cNvPr id="17" name="TextBox 16">
            <a:extLst>
              <a:ext uri="{FF2B5EF4-FFF2-40B4-BE49-F238E27FC236}">
                <a16:creationId xmlns:a16="http://schemas.microsoft.com/office/drawing/2014/main" id="{58B2816B-25DB-4175-A388-6CECA9EDD653}"/>
              </a:ext>
            </a:extLst>
          </p:cNvPr>
          <p:cNvSpPr txBox="1"/>
          <p:nvPr/>
        </p:nvSpPr>
        <p:spPr>
          <a:xfrm>
            <a:off x="7839769" y="4564103"/>
            <a:ext cx="4017390" cy="400110"/>
          </a:xfrm>
          <a:prstGeom prst="rect">
            <a:avLst/>
          </a:prstGeom>
          <a:noFill/>
        </p:spPr>
        <p:txBody>
          <a:bodyPr wrap="square" rtlCol="0">
            <a:spAutoFit/>
          </a:bodyPr>
          <a:lstStyle/>
          <a:p>
            <a:r>
              <a:rPr lang="en-US" sz="2000" dirty="0"/>
              <a:t>Figure.01 : (caption)</a:t>
            </a:r>
          </a:p>
        </p:txBody>
      </p:sp>
      <p:sp>
        <p:nvSpPr>
          <p:cNvPr id="18" name="TextBox 17">
            <a:extLst>
              <a:ext uri="{FF2B5EF4-FFF2-40B4-BE49-F238E27FC236}">
                <a16:creationId xmlns:a16="http://schemas.microsoft.com/office/drawing/2014/main" id="{2F6A43FD-BAB3-4656-B023-261B7411C918}"/>
              </a:ext>
            </a:extLst>
          </p:cNvPr>
          <p:cNvSpPr txBox="1"/>
          <p:nvPr/>
        </p:nvSpPr>
        <p:spPr>
          <a:xfrm>
            <a:off x="791342" y="2053955"/>
            <a:ext cx="10562458" cy="584775"/>
          </a:xfrm>
          <a:prstGeom prst="rect">
            <a:avLst/>
          </a:prstGeom>
          <a:noFill/>
        </p:spPr>
        <p:txBody>
          <a:bodyPr wrap="square" rtlCol="0">
            <a:spAutoFit/>
          </a:bodyPr>
          <a:lstStyle/>
          <a:p>
            <a:r>
              <a:rPr lang="en-US" sz="1600" dirty="0">
                <a:solidFill>
                  <a:srgbClr val="FF0000"/>
                </a:solidFill>
              </a:rPr>
              <a:t>Note: Use following format for table, image and chart  captions. Use Arial font size 20 for captions. Adjust font size in the table body according to the data points count.</a:t>
            </a:r>
          </a:p>
        </p:txBody>
      </p:sp>
    </p:spTree>
    <p:extLst>
      <p:ext uri="{BB962C8B-B14F-4D97-AF65-F5344CB8AC3E}">
        <p14:creationId xmlns:p14="http://schemas.microsoft.com/office/powerpoint/2010/main" val="3071344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E19DC96-2197-49F5-97CA-609898620495}"/>
              </a:ext>
            </a:extLst>
          </p:cNvPr>
          <p:cNvSpPr txBox="1">
            <a:spLocks/>
          </p:cNvSpPr>
          <p:nvPr/>
        </p:nvSpPr>
        <p:spPr>
          <a:xfrm>
            <a:off x="1516326" y="268132"/>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B050"/>
                </a:solidFill>
              </a:rPr>
              <a:t>Conclusions</a:t>
            </a:r>
          </a:p>
        </p:txBody>
      </p:sp>
      <p:sp>
        <p:nvSpPr>
          <p:cNvPr id="4" name="Subtitle 2">
            <a:extLst>
              <a:ext uri="{FF2B5EF4-FFF2-40B4-BE49-F238E27FC236}">
                <a16:creationId xmlns:a16="http://schemas.microsoft.com/office/drawing/2014/main" id="{1755FA54-DBF0-4013-81AE-3C7C969D6B1D}"/>
              </a:ext>
            </a:extLst>
          </p:cNvPr>
          <p:cNvSpPr txBox="1">
            <a:spLocks/>
          </p:cNvSpPr>
          <p:nvPr/>
        </p:nvSpPr>
        <p:spPr>
          <a:xfrm>
            <a:off x="1016671" y="1576999"/>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Conclusions of your research</a:t>
            </a:r>
          </a:p>
          <a:p>
            <a:endParaRPr lang="en-US" dirty="0"/>
          </a:p>
          <a:p>
            <a:endParaRPr lang="en-US" dirty="0"/>
          </a:p>
        </p:txBody>
      </p:sp>
      <p:sp>
        <p:nvSpPr>
          <p:cNvPr id="6" name="Footer Placeholder 5"/>
          <p:cNvSpPr>
            <a:spLocks noGrp="1"/>
          </p:cNvSpPr>
          <p:nvPr>
            <p:ph type="ftr" sz="quarter" idx="11"/>
          </p:nvPr>
        </p:nvSpPr>
        <p:spPr>
          <a:xfrm>
            <a:off x="209005" y="6397293"/>
            <a:ext cx="5745707" cy="365125"/>
          </a:xfrm>
          <a:solidFill>
            <a:schemeClr val="accent6">
              <a:lumMod val="40000"/>
              <a:lumOff val="60000"/>
            </a:schemeClr>
          </a:solidFill>
        </p:spPr>
        <p:txBody>
          <a:bodyPr vert="horz" lIns="91440" tIns="45720" rIns="91440" bIns="45720" rtlCol="0" anchor="ctr"/>
          <a:lstStyle/>
          <a:p>
            <a:r>
              <a:rPr lang="en-US" b="1">
                <a:solidFill>
                  <a:schemeClr val="tx1"/>
                </a:solidFill>
              </a:rPr>
              <a:t>5th ICFM 2023-“Symbiosis of Arts and Cultures: Nurturing Expression, Connection, and Wellbeing”</a:t>
            </a:r>
            <a:endParaRPr lang="en-US" b="1" dirty="0">
              <a:solidFill>
                <a:schemeClr val="tx1"/>
              </a:solidFill>
            </a:endParaRPr>
          </a:p>
        </p:txBody>
      </p:sp>
      <p:sp>
        <p:nvSpPr>
          <p:cNvPr id="2" name="Slide Number Placeholder 1"/>
          <p:cNvSpPr>
            <a:spLocks noGrp="1"/>
          </p:cNvSpPr>
          <p:nvPr>
            <p:ph type="sldNum" sz="quarter" idx="12"/>
          </p:nvPr>
        </p:nvSpPr>
        <p:spPr/>
        <p:txBody>
          <a:bodyPr/>
          <a:lstStyle/>
          <a:p>
            <a:fld id="{2D244F15-4DA5-45EC-BB59-7753EE2FB8E7}" type="slidenum">
              <a:rPr lang="en-US" smtClean="0"/>
              <a:t>7</a:t>
            </a:fld>
            <a:endParaRPr lang="en-US"/>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Tree>
    <p:extLst>
      <p:ext uri="{BB962C8B-B14F-4D97-AF65-F5344CB8AC3E}">
        <p14:creationId xmlns:p14="http://schemas.microsoft.com/office/powerpoint/2010/main" val="133673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BBCB49A-8963-429D-90DD-99895923BB5A}"/>
              </a:ext>
            </a:extLst>
          </p:cNvPr>
          <p:cNvSpPr txBox="1">
            <a:spLocks/>
          </p:cNvSpPr>
          <p:nvPr/>
        </p:nvSpPr>
        <p:spPr>
          <a:xfrm>
            <a:off x="1485900" y="268132"/>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B050"/>
                </a:solidFill>
              </a:rPr>
              <a:t>Acknowledgments</a:t>
            </a:r>
            <a:endParaRPr lang="en-US" b="1" dirty="0">
              <a:solidFill>
                <a:srgbClr val="00B050"/>
              </a:solidFill>
            </a:endParaRPr>
          </a:p>
        </p:txBody>
      </p:sp>
      <p:sp>
        <p:nvSpPr>
          <p:cNvPr id="4" name="Subtitle 2">
            <a:extLst>
              <a:ext uri="{FF2B5EF4-FFF2-40B4-BE49-F238E27FC236}">
                <a16:creationId xmlns:a16="http://schemas.microsoft.com/office/drawing/2014/main" id="{FB94DB19-8A57-4B9B-AF8B-151A2A8670B9}"/>
              </a:ext>
            </a:extLst>
          </p:cNvPr>
          <p:cNvSpPr txBox="1">
            <a:spLocks/>
          </p:cNvSpPr>
          <p:nvPr/>
        </p:nvSpPr>
        <p:spPr>
          <a:xfrm>
            <a:off x="1047205" y="1642313"/>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Acknowledgments</a:t>
            </a:r>
            <a:endParaRPr lang="en-US" dirty="0"/>
          </a:p>
          <a:p>
            <a:endParaRPr lang="en-US" dirty="0"/>
          </a:p>
          <a:p>
            <a:endParaRPr lang="en-US" dirty="0"/>
          </a:p>
        </p:txBody>
      </p:sp>
      <p:sp>
        <p:nvSpPr>
          <p:cNvPr id="6" name="Footer Placeholder 5"/>
          <p:cNvSpPr>
            <a:spLocks noGrp="1"/>
          </p:cNvSpPr>
          <p:nvPr>
            <p:ph type="ftr" sz="quarter" idx="11"/>
          </p:nvPr>
        </p:nvSpPr>
        <p:spPr>
          <a:xfrm>
            <a:off x="209005" y="6397293"/>
            <a:ext cx="5745707" cy="365125"/>
          </a:xfrm>
          <a:solidFill>
            <a:schemeClr val="accent6">
              <a:lumMod val="40000"/>
              <a:lumOff val="60000"/>
            </a:schemeClr>
          </a:solidFill>
        </p:spPr>
        <p:txBody>
          <a:bodyPr vert="horz" lIns="91440" tIns="45720" rIns="91440" bIns="45720" rtlCol="0" anchor="ctr"/>
          <a:lstStyle/>
          <a:p>
            <a:r>
              <a:rPr lang="en-US" b="1">
                <a:solidFill>
                  <a:schemeClr val="tx1"/>
                </a:solidFill>
              </a:rPr>
              <a:t>5th ICFM 2023-“Symbiosis of Arts and Cultures: Nurturing Expression, Connection, and Wellbeing”</a:t>
            </a:r>
            <a:endParaRPr lang="en-US" b="1" dirty="0">
              <a:solidFill>
                <a:schemeClr val="tx1"/>
              </a:solidFill>
            </a:endParaRPr>
          </a:p>
        </p:txBody>
      </p:sp>
      <p:sp>
        <p:nvSpPr>
          <p:cNvPr id="2" name="Slide Number Placeholder 1"/>
          <p:cNvSpPr>
            <a:spLocks noGrp="1"/>
          </p:cNvSpPr>
          <p:nvPr>
            <p:ph type="sldNum" sz="quarter" idx="12"/>
          </p:nvPr>
        </p:nvSpPr>
        <p:spPr/>
        <p:txBody>
          <a:bodyPr/>
          <a:lstStyle/>
          <a:p>
            <a:fld id="{2D244F15-4DA5-45EC-BB59-7753EE2FB8E7}" type="slidenum">
              <a:rPr lang="en-US" smtClean="0"/>
              <a:t>8</a:t>
            </a:fld>
            <a:endParaRPr lang="en-US"/>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Tree>
    <p:extLst>
      <p:ext uri="{BB962C8B-B14F-4D97-AF65-F5344CB8AC3E}">
        <p14:creationId xmlns:p14="http://schemas.microsoft.com/office/powerpoint/2010/main" val="2154524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D00957E-7523-43C2-A1DD-09C6C77B1C9C}"/>
              </a:ext>
            </a:extLst>
          </p:cNvPr>
          <p:cNvSpPr txBox="1">
            <a:spLocks/>
          </p:cNvSpPr>
          <p:nvPr/>
        </p:nvSpPr>
        <p:spPr>
          <a:xfrm>
            <a:off x="1355271" y="337380"/>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B050"/>
                </a:solidFill>
              </a:rPr>
              <a:t>References</a:t>
            </a:r>
          </a:p>
        </p:txBody>
      </p:sp>
      <p:sp>
        <p:nvSpPr>
          <p:cNvPr id="5" name="Footer Placeholder 5"/>
          <p:cNvSpPr>
            <a:spLocks noGrp="1"/>
          </p:cNvSpPr>
          <p:nvPr>
            <p:ph type="ftr" sz="quarter" idx="11"/>
          </p:nvPr>
        </p:nvSpPr>
        <p:spPr>
          <a:xfrm>
            <a:off x="209005" y="6397293"/>
            <a:ext cx="5745707" cy="365125"/>
          </a:xfrm>
          <a:solidFill>
            <a:schemeClr val="accent6">
              <a:lumMod val="40000"/>
              <a:lumOff val="60000"/>
            </a:schemeClr>
          </a:solidFill>
        </p:spPr>
        <p:txBody>
          <a:bodyPr vert="horz" lIns="91440" tIns="45720" rIns="91440" bIns="45720" rtlCol="0" anchor="ctr"/>
          <a:lstStyle/>
          <a:p>
            <a:r>
              <a:rPr lang="en-US" b="1" dirty="0">
                <a:solidFill>
                  <a:schemeClr val="tx1"/>
                </a:solidFill>
              </a:rPr>
              <a:t>5th ICFM 2023-“Symbiosis of Arts and Cultures: Nurturing Expression, Connection, and Wellbeing”</a:t>
            </a:r>
            <a:endParaRPr lang="en-US" b="1" dirty="0">
              <a:solidFill>
                <a:schemeClr val="tx1"/>
              </a:solidFill>
            </a:endParaRPr>
          </a:p>
        </p:txBody>
      </p:sp>
      <p:sp>
        <p:nvSpPr>
          <p:cNvPr id="6" name="Content Placeholder 2">
            <a:extLst>
              <a:ext uri="{FF2B5EF4-FFF2-40B4-BE49-F238E27FC236}">
                <a16:creationId xmlns:a16="http://schemas.microsoft.com/office/drawing/2014/main" id="{6A226521-BD9A-4231-B39C-8820497C3E71}"/>
              </a:ext>
            </a:extLst>
          </p:cNvPr>
          <p:cNvSpPr txBox="1">
            <a:spLocks/>
          </p:cNvSpPr>
          <p:nvPr/>
        </p:nvSpPr>
        <p:spPr>
          <a:xfrm>
            <a:off x="985157" y="1600590"/>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Note: Use </a:t>
            </a:r>
            <a:r>
              <a:rPr lang="en-US" dirty="0" smtClean="0"/>
              <a:t>APA Referencing </a:t>
            </a:r>
            <a:endParaRPr lang="en-US" dirty="0"/>
          </a:p>
          <a:p>
            <a:endParaRPr lang="en-US" sz="1800" dirty="0"/>
          </a:p>
          <a:p>
            <a:endParaRPr lang="en-US" dirty="0"/>
          </a:p>
        </p:txBody>
      </p:sp>
      <p:sp>
        <p:nvSpPr>
          <p:cNvPr id="2" name="Slide Number Placeholder 1"/>
          <p:cNvSpPr>
            <a:spLocks noGrp="1"/>
          </p:cNvSpPr>
          <p:nvPr>
            <p:ph type="sldNum" sz="quarter" idx="12"/>
          </p:nvPr>
        </p:nvSpPr>
        <p:spPr/>
        <p:txBody>
          <a:bodyPr/>
          <a:lstStyle/>
          <a:p>
            <a:fld id="{2D244F15-4DA5-45EC-BB59-7753EE2FB8E7}" type="slidenum">
              <a:rPr lang="en-US" smtClean="0"/>
              <a:t>9</a:t>
            </a:fld>
            <a:endParaRPr lang="en-US"/>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r="79411"/>
          <a:stretch/>
        </p:blipFill>
        <p:spPr>
          <a:xfrm>
            <a:off x="404132" y="198885"/>
            <a:ext cx="951139" cy="1038225"/>
          </a:xfrm>
          <a:prstGeom prst="rect">
            <a:avLst/>
          </a:prstGeom>
        </p:spPr>
      </p:pic>
    </p:spTree>
    <p:extLst>
      <p:ext uri="{BB962C8B-B14F-4D97-AF65-F5344CB8AC3E}">
        <p14:creationId xmlns:p14="http://schemas.microsoft.com/office/powerpoint/2010/main" val="4202756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2650</TotalTime>
  <Words>1565</Words>
  <Application>Microsoft Office PowerPoint</Application>
  <PresentationFormat>Widescreen</PresentationFormat>
  <Paragraphs>94</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51</cp:revision>
  <dcterms:created xsi:type="dcterms:W3CDTF">2023-07-31T06:05:06Z</dcterms:created>
  <dcterms:modified xsi:type="dcterms:W3CDTF">2023-10-29T05:37:28Z</dcterms:modified>
</cp:coreProperties>
</file>